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8" r:id="rId2"/>
    <p:sldId id="256" r:id="rId3"/>
    <p:sldId id="259" r:id="rId4"/>
    <p:sldId id="260" r:id="rId5"/>
    <p:sldId id="261" r:id="rId6"/>
    <p:sldId id="284" r:id="rId7"/>
    <p:sldId id="270" r:id="rId8"/>
    <p:sldId id="263" r:id="rId9"/>
    <p:sldId id="285" r:id="rId10"/>
    <p:sldId id="269" r:id="rId11"/>
    <p:sldId id="271" r:id="rId12"/>
    <p:sldId id="267" r:id="rId13"/>
    <p:sldId id="272" r:id="rId14"/>
    <p:sldId id="286" r:id="rId15"/>
    <p:sldId id="273" r:id="rId16"/>
    <p:sldId id="274" r:id="rId17"/>
    <p:sldId id="276" r:id="rId18"/>
    <p:sldId id="277" r:id="rId19"/>
    <p:sldId id="283" r:id="rId20"/>
    <p:sldId id="279" r:id="rId21"/>
  </p:sldIdLst>
  <p:sldSz cx="9144000" cy="6858000" type="screen4x3"/>
  <p:notesSz cx="6858000" cy="9144000"/>
  <p:defaultTextStyle>
    <a:defPPr>
      <a:defRPr lang="nl-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Grande" pitchFamily="-65" charset="0"/>
        <a:ea typeface="Geneva" pitchFamily="-65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Grande" pitchFamily="-65" charset="0"/>
        <a:ea typeface="Geneva" pitchFamily="-65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Grande" pitchFamily="-65" charset="0"/>
        <a:ea typeface="Geneva" pitchFamily="-65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Grande" pitchFamily="-65" charset="0"/>
        <a:ea typeface="Geneva" pitchFamily="-65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Grande" pitchFamily="-65" charset="0"/>
        <a:ea typeface="Geneva" pitchFamily="-65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Grande" pitchFamily="-65" charset="0"/>
        <a:ea typeface="Geneva" pitchFamily="-65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Grande" pitchFamily="-65" charset="0"/>
        <a:ea typeface="Geneva" pitchFamily="-65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Grande" pitchFamily="-65" charset="0"/>
        <a:ea typeface="Geneva" pitchFamily="-65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Grande" pitchFamily="-65" charset="0"/>
        <a:ea typeface="Geneva" pitchFamily="-65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944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2C7B5A-44DA-4F3E-B1BF-7EE06AD5EDB0}" type="datetimeFigureOut">
              <a:rPr lang="nl-NL" smtClean="0"/>
              <a:t>23-1-2015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B53D1D-82E0-45B3-A0EF-DFEC06284F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718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Vrijdag 7 oktober 2011</a:t>
            </a:r>
            <a:r>
              <a:rPr lang="nl-NL" baseline="0" dirty="0" smtClean="0"/>
              <a:t> aangeboden aan Wim van de Donk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53D1D-82E0-45B3-A0EF-DFEC06284FD7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2818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Ruimte voor nodig in curriculum, docent die met open opdrachten kan werken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53D1D-82E0-45B3-A0EF-DFEC06284FD7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1721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Behoefte</a:t>
            </a:r>
            <a:r>
              <a:rPr lang="nl-NL" baseline="0" dirty="0" smtClean="0"/>
              <a:t> aan training </a:t>
            </a:r>
            <a:r>
              <a:rPr lang="nl-NL" baseline="0" dirty="0" err="1" smtClean="0"/>
              <a:t>Mevolution</a:t>
            </a:r>
            <a:r>
              <a:rPr lang="nl-NL" baseline="0" dirty="0" smtClean="0"/>
              <a:t> meteen ingepland en in 2 maanden 20 </a:t>
            </a:r>
            <a:r>
              <a:rPr lang="nl-NL" baseline="0" dirty="0" err="1" smtClean="0"/>
              <a:t>mevolutionairs</a:t>
            </a:r>
            <a:r>
              <a:rPr lang="nl-NL" baseline="0" dirty="0" smtClean="0"/>
              <a:t> opgeleid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53D1D-82E0-45B3-A0EF-DFEC06284FD7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2500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Ontwerp website, interactief, ruimte voor ieder initiatief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53D1D-82E0-45B3-A0EF-DFEC06284FD7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6055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Gestreefd naar po-vo-hbo verbinding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53D1D-82E0-45B3-A0EF-DFEC06284FD7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2043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De bij en O-h-O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53D1D-82E0-45B3-A0EF-DFEC06284FD7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6944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Direct</a:t>
            </a:r>
            <a:r>
              <a:rPr lang="nl-NL" baseline="0" dirty="0" smtClean="0"/>
              <a:t> op behoefte gereageerd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53D1D-82E0-45B3-A0EF-DFEC06284FD7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544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42468-F103-429E-A46A-56D16E357F1B}" type="datetime1">
              <a:rPr lang="nl-NL" altLang="nl-NL"/>
              <a:pPr>
                <a:defRPr/>
              </a:pPr>
              <a:t>23-1-2015</a:t>
            </a:fld>
            <a:endParaRPr lang="nl-NL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FD75A-C925-435A-A6E7-4C594A216FE1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021533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47A7C-AA65-49B8-85E9-8BCBBD0F6399}" type="datetime1">
              <a:rPr lang="nl-NL" altLang="nl-NL"/>
              <a:pPr>
                <a:defRPr/>
              </a:pPr>
              <a:t>23-1-2015</a:t>
            </a:fld>
            <a:endParaRPr lang="nl-NL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EB416-D011-4A00-B843-5EFFDC3DCADE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429241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73204-413B-4378-9894-37D501B18A43}" type="datetime1">
              <a:rPr lang="nl-NL" altLang="nl-NL"/>
              <a:pPr>
                <a:defRPr/>
              </a:pPr>
              <a:t>23-1-2015</a:t>
            </a:fld>
            <a:endParaRPr lang="nl-NL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6D092-55A5-431D-B90E-50268A3C08DB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20694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7342F-1A64-4AFA-895A-3BBE1C0500C5}" type="datetime1">
              <a:rPr lang="nl-NL" altLang="nl-NL"/>
              <a:pPr>
                <a:defRPr/>
              </a:pPr>
              <a:t>23-1-2015</a:t>
            </a:fld>
            <a:endParaRPr lang="nl-NL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7B051-097C-489F-9654-93CA5F562DBC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421546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18C33-EE83-4C0E-BA06-3A53923D200B}" type="datetime1">
              <a:rPr lang="nl-NL" altLang="nl-NL"/>
              <a:pPr>
                <a:defRPr/>
              </a:pPr>
              <a:t>23-1-2015</a:t>
            </a:fld>
            <a:endParaRPr lang="nl-NL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9D32F-87A7-406D-BF5F-516D58E89B81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950710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A1ED1-AF53-49A3-9DFD-8B120F72C3CB}" type="datetime1">
              <a:rPr lang="nl-NL" altLang="nl-NL"/>
              <a:pPr>
                <a:defRPr/>
              </a:pPr>
              <a:t>23-1-2015</a:t>
            </a:fld>
            <a:endParaRPr lang="nl-NL" alt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180C7-CCA2-465E-A82B-797FBAF5F2BB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64382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F18D6-E646-47DA-B0D6-C72FD9E7B5B2}" type="datetime1">
              <a:rPr lang="nl-NL" altLang="nl-NL"/>
              <a:pPr>
                <a:defRPr/>
              </a:pPr>
              <a:t>23-1-2015</a:t>
            </a:fld>
            <a:endParaRPr lang="nl-NL" alt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7AC20-1932-4D7D-8392-26C760D1EE3A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614894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2D790-C799-4012-9C49-93BA8A933611}" type="datetime1">
              <a:rPr lang="nl-NL" altLang="nl-NL"/>
              <a:pPr>
                <a:defRPr/>
              </a:pPr>
              <a:t>23-1-2015</a:t>
            </a:fld>
            <a:endParaRPr lang="nl-NL" alt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0CFB6-D71F-4D66-A66D-623AA715A62A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786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793C2-0664-45A4-87B3-3C972F38C37D}" type="datetime1">
              <a:rPr lang="nl-NL" altLang="nl-NL"/>
              <a:pPr>
                <a:defRPr/>
              </a:pPr>
              <a:t>23-1-2015</a:t>
            </a:fld>
            <a:endParaRPr lang="nl-NL" alt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FA25D-AD00-4604-A7FA-064E03D5812D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659227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5EBF3-5F26-4F59-8297-A98336AB5A01}" type="datetime1">
              <a:rPr lang="nl-NL" altLang="nl-NL"/>
              <a:pPr>
                <a:defRPr/>
              </a:pPr>
              <a:t>23-1-2015</a:t>
            </a:fld>
            <a:endParaRPr lang="nl-NL" alt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890AB-4267-4A42-A589-48E4464C822E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795692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BCB05-EDAA-4DC0-9727-517F378FD945}" type="datetime1">
              <a:rPr lang="nl-NL" altLang="nl-NL"/>
              <a:pPr>
                <a:defRPr/>
              </a:pPr>
              <a:t>23-1-2015</a:t>
            </a:fld>
            <a:endParaRPr lang="nl-NL" alt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12748-9736-45FF-A79E-CDE8430FAC5B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34641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Titelstijl van model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tekststijl van het model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F9CECED2-7E19-4277-9F31-B8A47E17BEF1}" type="datetime1">
              <a:rPr lang="nl-NL" altLang="nl-NL"/>
              <a:pPr>
                <a:defRPr/>
              </a:pPr>
              <a:t>23-1-2015</a:t>
            </a:fld>
            <a:endParaRPr lang="nl-NL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684F2194-EC3E-4169-B9F7-4DAAAB86202B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pitchFamily="-65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pitchFamily="-65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GqedbRTz3U" TargetMode="Externa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2587625"/>
            <a:ext cx="6400800" cy="3433763"/>
          </a:xfrm>
        </p:spPr>
        <p:txBody>
          <a:bodyPr/>
          <a:lstStyle/>
          <a:p>
            <a:pPr>
              <a:defRPr/>
            </a:pPr>
            <a:r>
              <a:rPr lang="nl-NL" sz="2000" u="sng" dirty="0" smtClean="0">
                <a:solidFill>
                  <a:schemeClr val="tx2"/>
                </a:solidFill>
              </a:rPr>
              <a:t>Programma</a:t>
            </a:r>
          </a:p>
          <a:p>
            <a:pPr>
              <a:defRPr/>
            </a:pPr>
            <a:r>
              <a:rPr lang="nl-NL" sz="1600" dirty="0">
                <a:solidFill>
                  <a:schemeClr val="tx2"/>
                </a:solidFill>
              </a:rPr>
              <a:t>14.30-15.00uur	Ontvangst met verjaardagstaart</a:t>
            </a:r>
          </a:p>
          <a:p>
            <a:pPr>
              <a:defRPr/>
            </a:pPr>
            <a:r>
              <a:rPr lang="nl-NL" sz="1600" dirty="0">
                <a:solidFill>
                  <a:schemeClr val="tx2"/>
                </a:solidFill>
              </a:rPr>
              <a:t>15.00-15.30uur	Officiële opening </a:t>
            </a:r>
            <a:r>
              <a:rPr lang="nl-NL" sz="1600" dirty="0" smtClean="0">
                <a:solidFill>
                  <a:schemeClr val="tx2"/>
                </a:solidFill>
              </a:rPr>
              <a:t> en </a:t>
            </a:r>
            <a:r>
              <a:rPr lang="nl-NL" sz="1600" dirty="0">
                <a:solidFill>
                  <a:schemeClr val="tx2"/>
                </a:solidFill>
              </a:rPr>
              <a:t>presentatie van de resultaten van 1 jaar kwartier maken</a:t>
            </a:r>
          </a:p>
          <a:p>
            <a:pPr>
              <a:defRPr/>
            </a:pPr>
            <a:r>
              <a:rPr lang="nl-NL" sz="1600" dirty="0">
                <a:solidFill>
                  <a:schemeClr val="tx2"/>
                </a:solidFill>
              </a:rPr>
              <a:t> </a:t>
            </a:r>
          </a:p>
          <a:p>
            <a:pPr>
              <a:defRPr/>
            </a:pPr>
            <a:r>
              <a:rPr lang="nl-NL" sz="1600" dirty="0">
                <a:solidFill>
                  <a:schemeClr val="tx2"/>
                </a:solidFill>
              </a:rPr>
              <a:t>15.30-16.30uur	Carrousel van ondernemende initiatieven in 4 rondes, de hoofdpersonen aan het woord!</a:t>
            </a:r>
          </a:p>
          <a:p>
            <a:pPr>
              <a:defRPr/>
            </a:pPr>
            <a:r>
              <a:rPr lang="nl-NL" sz="1600" dirty="0">
                <a:solidFill>
                  <a:schemeClr val="tx2"/>
                </a:solidFill>
              </a:rPr>
              <a:t> </a:t>
            </a:r>
          </a:p>
          <a:p>
            <a:pPr>
              <a:defRPr/>
            </a:pPr>
            <a:r>
              <a:rPr lang="nl-NL" sz="1600" dirty="0">
                <a:solidFill>
                  <a:schemeClr val="tx2"/>
                </a:solidFill>
              </a:rPr>
              <a:t>16.45-17.45uur	Aansluiting bij ondernemende maatschappelijke initiatieven</a:t>
            </a:r>
          </a:p>
          <a:p>
            <a:pPr>
              <a:defRPr/>
            </a:pPr>
            <a:r>
              <a:rPr lang="nl-NL" sz="1600" dirty="0">
                <a:solidFill>
                  <a:schemeClr val="tx2"/>
                </a:solidFill>
              </a:rPr>
              <a:t>17.45-18.00uur	vooruitblik 2015, afspraken en officiële afsluiting</a:t>
            </a:r>
          </a:p>
          <a:p>
            <a:pPr>
              <a:defRPr/>
            </a:pPr>
            <a:r>
              <a:rPr lang="nl-NL" sz="1600" dirty="0">
                <a:solidFill>
                  <a:schemeClr val="tx2"/>
                </a:solidFill>
              </a:rPr>
              <a:t>18.00-19.00uur	Informeel café</a:t>
            </a:r>
          </a:p>
          <a:p>
            <a:pPr>
              <a:defRPr/>
            </a:pPr>
            <a:endParaRPr lang="nl-NL" sz="2400" dirty="0"/>
          </a:p>
        </p:txBody>
      </p:sp>
      <p:pic>
        <p:nvPicPr>
          <p:cNvPr id="2051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kstvak 4"/>
          <p:cNvSpPr txBox="1">
            <a:spLocks noChangeArrowheads="1"/>
          </p:cNvSpPr>
          <p:nvPr/>
        </p:nvSpPr>
        <p:spPr bwMode="auto">
          <a:xfrm>
            <a:off x="0" y="2381250"/>
            <a:ext cx="984250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Grande" pitchFamily="-65" charset="0"/>
                <a:ea typeface="Geneva" pitchFamily="-6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Grande" pitchFamily="-65" charset="0"/>
                <a:ea typeface="Geneva" pitchFamily="-6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Grande" pitchFamily="-65" charset="0"/>
                <a:ea typeface="Geneva" pitchFamily="-6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Grande" pitchFamily="-65" charset="0"/>
                <a:ea typeface="Geneva" pitchFamily="-6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Grande" pitchFamily="-65" charset="0"/>
                <a:ea typeface="Geneva" pitchFamily="-6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pitchFamily="-65" charset="0"/>
                <a:ea typeface="Geneva" pitchFamily="-6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pitchFamily="-65" charset="0"/>
                <a:ea typeface="Geneva" pitchFamily="-6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pitchFamily="-65" charset="0"/>
                <a:ea typeface="Geneva" pitchFamily="-6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pitchFamily="-65" charset="0"/>
                <a:ea typeface="Geneva" pitchFamily="-65" charset="-128"/>
              </a:defRPr>
            </a:lvl9pPr>
          </a:lstStyle>
          <a:p>
            <a:pPr eaLnBrk="1" hangingPunct="1"/>
            <a:endParaRPr lang="nl-NL" altLang="nl-NL"/>
          </a:p>
          <a:p>
            <a:pPr eaLnBrk="1" hangingPunct="1"/>
            <a:endParaRPr lang="nl-NL" altLang="nl-NL"/>
          </a:p>
          <a:p>
            <a:pPr eaLnBrk="1" hangingPunct="1"/>
            <a:endParaRPr lang="nl-NL" altLang="nl-NL"/>
          </a:p>
          <a:p>
            <a:pPr eaLnBrk="1" hangingPunct="1"/>
            <a:endParaRPr lang="nl-NL" alt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443259" y="274638"/>
            <a:ext cx="7297516" cy="454025"/>
          </a:xfrm>
        </p:spPr>
        <p:txBody>
          <a:bodyPr/>
          <a:lstStyle/>
          <a:p>
            <a:pPr lvl="0" eaLnBrk="1" hangingPunct="1">
              <a:defRPr/>
            </a:pPr>
            <a:r>
              <a:rPr lang="nl-NL" altLang="nl-NL" i="1" dirty="0">
                <a:solidFill>
                  <a:srgbClr val="002060"/>
                </a:solidFill>
                <a:latin typeface="+mn-lt"/>
                <a:cs typeface="+mn-cs"/>
              </a:rPr>
              <a:t>1</a:t>
            </a:r>
            <a:r>
              <a:rPr lang="nl-NL" altLang="nl-NL" i="1" baseline="30000" dirty="0">
                <a:solidFill>
                  <a:srgbClr val="002060"/>
                </a:solidFill>
                <a:latin typeface="+mn-lt"/>
                <a:cs typeface="+mn-cs"/>
              </a:rPr>
              <a:t>e</a:t>
            </a:r>
            <a:r>
              <a:rPr lang="nl-NL" altLang="nl-NL" i="1" dirty="0">
                <a:solidFill>
                  <a:srgbClr val="002060"/>
                </a:solidFill>
                <a:latin typeface="+mn-lt"/>
                <a:cs typeface="+mn-cs"/>
              </a:rPr>
              <a:t> fase: </a:t>
            </a:r>
            <a:r>
              <a:rPr lang="nl-NL" i="1" dirty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ophalen van </a:t>
            </a:r>
            <a:r>
              <a:rPr lang="nl-NL" i="1" dirty="0" smtClean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ondernemende </a:t>
            </a:r>
            <a:r>
              <a:rPr lang="nl-NL" i="1" dirty="0" err="1" smtClean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good</a:t>
            </a:r>
            <a:r>
              <a:rPr lang="nl-NL" i="1" dirty="0" smtClean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 </a:t>
            </a:r>
            <a:r>
              <a:rPr lang="nl-NL" i="1" dirty="0" err="1" smtClean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practices</a:t>
            </a:r>
            <a:endParaRPr lang="nl-NL" i="1" dirty="0">
              <a:solidFill>
                <a:srgbClr val="002060"/>
              </a:solidFill>
              <a:latin typeface="+mn-lt"/>
              <a:ea typeface="Calibri"/>
              <a:cs typeface="Times New Roman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1443259" y="1074572"/>
            <a:ext cx="2289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nl-NL" b="1" dirty="0">
                <a:solidFill>
                  <a:prstClr val="black"/>
                </a:solidFill>
                <a:latin typeface="Calibri"/>
              </a:rPr>
              <a:t>f</a:t>
            </a:r>
            <a:r>
              <a:rPr lang="nl-NL" b="1" dirty="0" smtClean="0">
                <a:solidFill>
                  <a:prstClr val="black"/>
                </a:solidFill>
                <a:latin typeface="Calibri"/>
              </a:rPr>
              <a:t>ebruari tot april 2014</a:t>
            </a:r>
          </a:p>
        </p:txBody>
      </p:sp>
      <p:sp>
        <p:nvSpPr>
          <p:cNvPr id="8" name="Tijdelijke aanduiding voor inhoud 2"/>
          <p:cNvSpPr txBox="1">
            <a:spLocks/>
          </p:cNvSpPr>
          <p:nvPr/>
        </p:nvSpPr>
        <p:spPr bwMode="auto">
          <a:xfrm>
            <a:off x="1443259" y="1622964"/>
            <a:ext cx="7119555" cy="3449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/>
                </a:solidFill>
                <a:latin typeface="+mn-lt"/>
                <a:ea typeface="Geneva" pitchFamily="-65" charset="-128"/>
                <a:cs typeface="+mn-cs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/>
                </a:solidFill>
                <a:latin typeface="+mn-lt"/>
                <a:ea typeface="Geneva" pitchFamily="-65" charset="-128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/>
                </a:solidFill>
                <a:latin typeface="+mn-lt"/>
                <a:ea typeface="Geneva" pitchFamily="-65" charset="-128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/>
                </a:solidFill>
                <a:latin typeface="+mn-lt"/>
                <a:ea typeface="Geneva" pitchFamily="-65" charset="-128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/>
                </a:solidFill>
                <a:latin typeface="+mn-lt"/>
                <a:ea typeface="Geneva" pitchFamily="-65" charset="-128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r>
              <a:rPr lang="nl-NL" sz="2000" i="1" dirty="0" smtClean="0">
                <a:solidFill>
                  <a:srgbClr val="002060"/>
                </a:solidFill>
                <a:ea typeface="Calibri"/>
                <a:cs typeface="Times New Roman"/>
              </a:rPr>
              <a:t>Iedere school/organisatie heeft dat initiatief als pilot naar voren geschoven/gekozen</a:t>
            </a:r>
          </a:p>
          <a:p>
            <a:pPr>
              <a:buFontTx/>
              <a:buNone/>
              <a:defRPr/>
            </a:pPr>
            <a:endParaRPr lang="nl-NL" sz="2000" i="1" dirty="0" smtClean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342900" indent="-342900">
              <a:buFontTx/>
              <a:buChar char="-"/>
              <a:defRPr/>
            </a:pPr>
            <a:r>
              <a:rPr lang="nl-NL" sz="2000" i="1" dirty="0" smtClean="0">
                <a:solidFill>
                  <a:srgbClr val="002060"/>
                </a:solidFill>
                <a:ea typeface="Calibri"/>
                <a:cs typeface="Times New Roman"/>
              </a:rPr>
              <a:t>waar ze het meest trots op zijn, </a:t>
            </a:r>
          </a:p>
          <a:p>
            <a:pPr marL="342900" indent="-342900">
              <a:buFontTx/>
              <a:buChar char="-"/>
              <a:defRPr/>
            </a:pPr>
            <a:r>
              <a:rPr lang="nl-NL" sz="2000" i="1" dirty="0" smtClean="0">
                <a:solidFill>
                  <a:srgbClr val="002060"/>
                </a:solidFill>
                <a:ea typeface="Calibri"/>
                <a:cs typeface="Times New Roman"/>
              </a:rPr>
              <a:t>wat het meest succesvol is/kan zijn</a:t>
            </a:r>
          </a:p>
          <a:p>
            <a:pPr marL="342900" indent="-342900">
              <a:buFontTx/>
              <a:buChar char="-"/>
              <a:defRPr/>
            </a:pPr>
            <a:r>
              <a:rPr lang="nl-NL" sz="20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waar leerlingen zoveel mogelijk ondernemend in kunnen zijn</a:t>
            </a:r>
          </a:p>
          <a:p>
            <a:pPr marL="342900" indent="-342900">
              <a:buFontTx/>
              <a:buChar char="-"/>
              <a:defRPr/>
            </a:pPr>
            <a:r>
              <a:rPr lang="nl-NL" sz="2000" i="1" dirty="0" smtClean="0">
                <a:solidFill>
                  <a:srgbClr val="002060"/>
                </a:solidFill>
                <a:ea typeface="Calibri"/>
                <a:cs typeface="Times New Roman"/>
              </a:rPr>
              <a:t>waar verbinding met andere scholen/organisaties mogelijk is</a:t>
            </a:r>
          </a:p>
          <a:p>
            <a:pPr marL="342900" indent="-342900">
              <a:buFontTx/>
              <a:buChar char="-"/>
              <a:defRPr/>
            </a:pPr>
            <a:r>
              <a:rPr lang="nl-NL" sz="2000" i="1" dirty="0" smtClean="0">
                <a:solidFill>
                  <a:srgbClr val="002060"/>
                </a:solidFill>
                <a:ea typeface="Calibri"/>
                <a:cs typeface="Times New Roman"/>
              </a:rPr>
              <a:t>waar de leerkracht/school/leiding kansen ziet voor </a:t>
            </a:r>
          </a:p>
          <a:p>
            <a:pPr>
              <a:defRPr/>
            </a:pPr>
            <a:r>
              <a:rPr lang="nl-NL" sz="2000" i="1" dirty="0" smtClean="0">
                <a:solidFill>
                  <a:srgbClr val="002060"/>
                </a:solidFill>
                <a:ea typeface="Calibri"/>
                <a:cs typeface="Times New Roman"/>
              </a:rPr>
              <a:t>      onderwijsvernieuwing</a:t>
            </a:r>
            <a:endParaRPr lang="nl-NL" altLang="nl-NL" sz="2000" i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081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91134" y="922338"/>
            <a:ext cx="7210425" cy="4183061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nl-NL" sz="1800" b="1" dirty="0"/>
              <a:t>a</a:t>
            </a:r>
            <a:r>
              <a:rPr lang="nl-NL" sz="1800" b="1" dirty="0" smtClean="0"/>
              <a:t>pril tot juli 2014</a:t>
            </a:r>
          </a:p>
          <a:p>
            <a:pPr marL="0" indent="0" eaLnBrk="1" hangingPunct="1">
              <a:buNone/>
              <a:defRPr/>
            </a:pPr>
            <a:endParaRPr lang="nl-NL" sz="1800" dirty="0" smtClean="0"/>
          </a:p>
          <a:p>
            <a:pPr marL="0" lvl="0" indent="0">
              <a:buNone/>
              <a:defRPr/>
            </a:pPr>
            <a:r>
              <a:rPr lang="nl-NL" altLang="nl-NL" sz="2000" i="1" dirty="0">
                <a:solidFill>
                  <a:srgbClr val="002060"/>
                </a:solidFill>
                <a:ea typeface="ＭＳ Ｐゴシック" pitchFamily="-107" charset="-128"/>
              </a:rPr>
              <a:t>Met elkaar hebben we</a:t>
            </a:r>
            <a:r>
              <a:rPr lang="nl-NL" altLang="nl-NL" sz="2000" i="1" dirty="0" smtClean="0">
                <a:solidFill>
                  <a:srgbClr val="002060"/>
                </a:solidFill>
                <a:ea typeface="ＭＳ Ｐゴシック" pitchFamily="-107" charset="-128"/>
              </a:rPr>
              <a:t>:</a:t>
            </a:r>
          </a:p>
          <a:p>
            <a:pPr marL="0" lvl="0" indent="0">
              <a:buNone/>
              <a:defRPr/>
            </a:pPr>
            <a:endParaRPr lang="nl-NL" altLang="nl-NL" sz="2000" i="1" dirty="0">
              <a:solidFill>
                <a:srgbClr val="002060"/>
              </a:solidFill>
              <a:ea typeface="ＭＳ Ｐゴシック" pitchFamily="-107" charset="-128"/>
            </a:endParaRPr>
          </a:p>
          <a:p>
            <a:pPr lvl="0">
              <a:buFont typeface="Calibri" panose="020F0502020204030204" pitchFamily="34" charset="0"/>
              <a:buChar char="–"/>
              <a:defRPr/>
            </a:pPr>
            <a:r>
              <a:rPr lang="nl-NL" altLang="nl-NL" sz="2000" i="1" dirty="0">
                <a:solidFill>
                  <a:srgbClr val="002060"/>
                </a:solidFill>
                <a:ea typeface="ＭＳ Ｐゴシック" pitchFamily="-107" charset="-128"/>
              </a:rPr>
              <a:t>ieders pilotkeuze </a:t>
            </a:r>
            <a:r>
              <a:rPr lang="nl-NL" altLang="nl-NL" sz="2000" i="1" dirty="0" smtClean="0">
                <a:solidFill>
                  <a:srgbClr val="002060"/>
                </a:solidFill>
                <a:ea typeface="ＭＳ Ｐゴシック" pitchFamily="-107" charset="-128"/>
              </a:rPr>
              <a:t>gedeeld in kleine teams po-vo-hbo</a:t>
            </a:r>
            <a:endParaRPr lang="nl-NL" altLang="nl-NL" sz="2000" i="1" dirty="0">
              <a:solidFill>
                <a:srgbClr val="002060"/>
              </a:solidFill>
              <a:ea typeface="ＭＳ Ｐゴシック" pitchFamily="-107" charset="-128"/>
            </a:endParaRPr>
          </a:p>
          <a:p>
            <a:pPr lvl="0">
              <a:buFont typeface="Calibri" panose="020F0502020204030204" pitchFamily="34" charset="0"/>
              <a:buChar char="–"/>
              <a:defRPr/>
            </a:pPr>
            <a:r>
              <a:rPr lang="nl-NL" altLang="nl-NL" sz="2000" i="1" dirty="0">
                <a:solidFill>
                  <a:srgbClr val="002060"/>
                </a:solidFill>
                <a:ea typeface="ＭＳ Ｐゴシック" pitchFamily="-107" charset="-128"/>
              </a:rPr>
              <a:t>gezocht naar natuurlijke en haalbare verbindingen</a:t>
            </a:r>
          </a:p>
          <a:p>
            <a:pPr lvl="0">
              <a:buFont typeface="Calibri" panose="020F0502020204030204" pitchFamily="34" charset="0"/>
              <a:buChar char="–"/>
              <a:defRPr/>
            </a:pPr>
            <a:r>
              <a:rPr lang="nl-NL" altLang="nl-NL" sz="2000" b="1" i="1" dirty="0">
                <a:solidFill>
                  <a:srgbClr val="002060"/>
                </a:solidFill>
                <a:ea typeface="ＭＳ Ｐゴシック" pitchFamily="-107" charset="-128"/>
              </a:rPr>
              <a:t>onze expertise gedeeld, en workshops/training ingezet</a:t>
            </a:r>
          </a:p>
          <a:p>
            <a:pPr lvl="0">
              <a:buFont typeface="Calibri" panose="020F0502020204030204" pitchFamily="34" charset="0"/>
              <a:buChar char="–"/>
              <a:defRPr/>
            </a:pPr>
            <a:r>
              <a:rPr lang="nl-NL" altLang="nl-NL" sz="2000" i="1" dirty="0">
                <a:solidFill>
                  <a:srgbClr val="002060"/>
                </a:solidFill>
                <a:ea typeface="ＭＳ Ｐゴシック" pitchFamily="-107" charset="-128"/>
              </a:rPr>
              <a:t>het gekozen ondernemende project </a:t>
            </a:r>
            <a:r>
              <a:rPr lang="nl-NL" altLang="nl-NL" sz="2000" i="1" dirty="0" smtClean="0">
                <a:solidFill>
                  <a:srgbClr val="002060"/>
                </a:solidFill>
                <a:ea typeface="ＭＳ Ｐゴシック" pitchFamily="-107" charset="-128"/>
              </a:rPr>
              <a:t>uitgewerkt en inzichtelijk gemaakt, in concrete projectplannen</a:t>
            </a:r>
            <a:endParaRPr lang="nl-NL" altLang="nl-NL" sz="2000" i="1" dirty="0">
              <a:solidFill>
                <a:srgbClr val="002060"/>
              </a:solidFill>
              <a:ea typeface="ＭＳ Ｐゴシック" pitchFamily="-107" charset="-128"/>
            </a:endParaRPr>
          </a:p>
          <a:p>
            <a:pPr lvl="0">
              <a:buFont typeface="Calibri" panose="020F0502020204030204" pitchFamily="34" charset="0"/>
              <a:buChar char="–"/>
              <a:defRPr/>
            </a:pPr>
            <a:r>
              <a:rPr lang="nl-NL" altLang="nl-NL" sz="2000" b="1" i="1" dirty="0" smtClean="0">
                <a:solidFill>
                  <a:srgbClr val="002060"/>
                </a:solidFill>
                <a:ea typeface="ＭＳ Ｐゴシック" pitchFamily="-107" charset="-128"/>
              </a:rPr>
              <a:t>ieders kwaliteiten ingezet </a:t>
            </a:r>
            <a:r>
              <a:rPr lang="nl-NL" altLang="nl-NL" sz="2000" i="1" dirty="0">
                <a:solidFill>
                  <a:srgbClr val="002060"/>
                </a:solidFill>
                <a:ea typeface="ＭＳ Ｐゴシック" pitchFamily="-107" charset="-128"/>
              </a:rPr>
              <a:t>in de samenwerking</a:t>
            </a:r>
          </a:p>
          <a:p>
            <a:pPr marL="0" indent="0" eaLnBrk="1" hangingPunct="1">
              <a:buNone/>
              <a:defRPr/>
            </a:pPr>
            <a:endParaRPr lang="nl-NL" sz="1800" dirty="0"/>
          </a:p>
          <a:p>
            <a:pPr marL="0" indent="0" eaLnBrk="1" hangingPunct="1">
              <a:buNone/>
              <a:defRPr/>
            </a:pPr>
            <a:endParaRPr lang="nl-NL" sz="1800" dirty="0"/>
          </a:p>
        </p:txBody>
      </p:sp>
      <p:sp>
        <p:nvSpPr>
          <p:cNvPr id="4" name="Rechthoek 3"/>
          <p:cNvSpPr/>
          <p:nvPr/>
        </p:nvSpPr>
        <p:spPr>
          <a:xfrm>
            <a:off x="1247775" y="239633"/>
            <a:ext cx="751570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nl-NL" sz="2000" b="1" i="1" dirty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2</a:t>
            </a:r>
            <a:r>
              <a:rPr lang="nl-NL" sz="2000" b="1" i="1" baseline="30000" dirty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e</a:t>
            </a:r>
            <a:r>
              <a:rPr lang="nl-NL" sz="2000" b="1" i="1" dirty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 fase: verbinden, </a:t>
            </a:r>
            <a:r>
              <a:rPr lang="nl-NL" sz="2000" b="1" i="1" dirty="0" smtClean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uitwerken </a:t>
            </a:r>
            <a:r>
              <a:rPr lang="nl-NL" sz="2000" b="1" i="1" dirty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en </a:t>
            </a:r>
            <a:r>
              <a:rPr lang="nl-NL" sz="2000" b="1" i="1" dirty="0" smtClean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communiceren, </a:t>
            </a:r>
            <a:r>
              <a:rPr lang="nl-NL" sz="2000" b="1" i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scholing/training,</a:t>
            </a:r>
            <a:r>
              <a:rPr lang="nl-NL" sz="2000" b="1" i="1" dirty="0" smtClean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 </a:t>
            </a:r>
            <a:endParaRPr lang="nl-NL" sz="2000" b="1" i="1" dirty="0">
              <a:solidFill>
                <a:srgbClr val="002060"/>
              </a:solidFill>
              <a:latin typeface="+mn-lt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92606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1378865" y="1263539"/>
            <a:ext cx="7090474" cy="2794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nl-NL" b="1" dirty="0">
                <a:solidFill>
                  <a:prstClr val="black"/>
                </a:solidFill>
                <a:latin typeface="Calibri"/>
              </a:rPr>
              <a:t>september tot en met december </a:t>
            </a:r>
            <a:r>
              <a:rPr lang="nl-NL" b="1" dirty="0" smtClean="0">
                <a:solidFill>
                  <a:prstClr val="black"/>
                </a:solidFill>
                <a:latin typeface="Calibri"/>
              </a:rPr>
              <a:t>2014</a:t>
            </a:r>
          </a:p>
          <a:p>
            <a:pPr marL="285750" lvl="0" indent="-285750">
              <a:spcBef>
                <a:spcPct val="20000"/>
              </a:spcBef>
              <a:buFont typeface="Calibri" panose="020F0502020204030204" pitchFamily="34" charset="0"/>
              <a:buChar char="–"/>
              <a:defRPr/>
            </a:pPr>
            <a:endParaRPr lang="nl-NL" b="1" dirty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spcBef>
                <a:spcPct val="20000"/>
              </a:spcBef>
              <a:buFont typeface="Calibri" panose="020F0502020204030204" pitchFamily="34" charset="0"/>
              <a:buChar char="–"/>
              <a:defRPr/>
            </a:pPr>
            <a:r>
              <a:rPr lang="nl-NL" sz="2000" i="1" dirty="0">
                <a:solidFill>
                  <a:schemeClr val="tx2"/>
                </a:solidFill>
                <a:latin typeface="Calibri"/>
              </a:rPr>
              <a:t>alle </a:t>
            </a:r>
            <a:r>
              <a:rPr lang="nl-NL" sz="2000" i="1" dirty="0" smtClean="0">
                <a:solidFill>
                  <a:schemeClr val="tx2"/>
                </a:solidFill>
                <a:latin typeface="Calibri"/>
              </a:rPr>
              <a:t>ingebrachte projecten zijn </a:t>
            </a:r>
            <a:r>
              <a:rPr lang="nl-NL" sz="2000" i="1" dirty="0">
                <a:solidFill>
                  <a:schemeClr val="tx2"/>
                </a:solidFill>
                <a:latin typeface="Calibri"/>
              </a:rPr>
              <a:t>volgens plan </a:t>
            </a:r>
            <a:r>
              <a:rPr lang="nl-NL" sz="2000" i="1" dirty="0" smtClean="0">
                <a:solidFill>
                  <a:schemeClr val="tx2"/>
                </a:solidFill>
                <a:latin typeface="Calibri"/>
              </a:rPr>
              <a:t>uitgevoerd, met en zonder begeleiding</a:t>
            </a:r>
            <a:endParaRPr lang="nl-NL" sz="2000" i="1" dirty="0">
              <a:solidFill>
                <a:schemeClr val="tx2"/>
              </a:solidFill>
              <a:latin typeface="Calibri"/>
            </a:endParaRPr>
          </a:p>
          <a:p>
            <a:pPr marL="342900" lvl="0" indent="-342900">
              <a:spcBef>
                <a:spcPct val="20000"/>
              </a:spcBef>
              <a:buFont typeface="Calibri" panose="020F0502020204030204" pitchFamily="34" charset="0"/>
              <a:buChar char="–"/>
              <a:defRPr/>
            </a:pPr>
            <a:r>
              <a:rPr lang="nl-NL" sz="2000" b="1" i="1" dirty="0">
                <a:solidFill>
                  <a:schemeClr val="tx2"/>
                </a:solidFill>
                <a:latin typeface="Calibri"/>
              </a:rPr>
              <a:t>zichtbaar op het e-platform ‘</a:t>
            </a:r>
            <a:r>
              <a:rPr lang="nl-NL" sz="2000" b="1" i="1" dirty="0" err="1">
                <a:solidFill>
                  <a:schemeClr val="tx2"/>
                </a:solidFill>
                <a:latin typeface="Calibri"/>
              </a:rPr>
              <a:t>sH</a:t>
            </a:r>
            <a:r>
              <a:rPr lang="nl-NL" sz="2000" b="1" i="1" dirty="0">
                <a:solidFill>
                  <a:schemeClr val="tx2"/>
                </a:solidFill>
                <a:latin typeface="Calibri"/>
              </a:rPr>
              <a:t> Ondernemend Onderwijs</a:t>
            </a:r>
          </a:p>
          <a:p>
            <a:pPr marL="342900" lvl="0" indent="-342900">
              <a:spcBef>
                <a:spcPct val="20000"/>
              </a:spcBef>
              <a:buFont typeface="Calibri" panose="020F0502020204030204" pitchFamily="34" charset="0"/>
              <a:buChar char="–"/>
              <a:defRPr/>
            </a:pPr>
            <a:r>
              <a:rPr lang="nl-NL" sz="2000" i="1" dirty="0">
                <a:solidFill>
                  <a:schemeClr val="tx2"/>
                </a:solidFill>
                <a:latin typeface="Calibri"/>
              </a:rPr>
              <a:t>alle projecten </a:t>
            </a:r>
            <a:r>
              <a:rPr lang="nl-NL" sz="2000" i="1" dirty="0" smtClean="0">
                <a:solidFill>
                  <a:schemeClr val="tx2"/>
                </a:solidFill>
                <a:latin typeface="Calibri"/>
              </a:rPr>
              <a:t>zijn gemonitord, </a:t>
            </a:r>
            <a:r>
              <a:rPr lang="nl-NL" sz="2000" i="1" dirty="0" err="1">
                <a:solidFill>
                  <a:schemeClr val="tx2"/>
                </a:solidFill>
                <a:latin typeface="Calibri"/>
              </a:rPr>
              <a:t>mbv</a:t>
            </a:r>
            <a:r>
              <a:rPr lang="nl-NL" sz="2000" i="1" dirty="0">
                <a:solidFill>
                  <a:schemeClr val="tx2"/>
                </a:solidFill>
                <a:latin typeface="Calibri"/>
              </a:rPr>
              <a:t> </a:t>
            </a:r>
            <a:r>
              <a:rPr lang="nl-NL" sz="2000" i="1" dirty="0" smtClean="0">
                <a:solidFill>
                  <a:schemeClr val="tx2"/>
                </a:solidFill>
                <a:latin typeface="Calibri"/>
              </a:rPr>
              <a:t>ontwikkelde monitor, e-portfolio </a:t>
            </a:r>
            <a:r>
              <a:rPr lang="nl-NL" sz="2000" i="1" dirty="0" err="1" smtClean="0">
                <a:solidFill>
                  <a:schemeClr val="tx2"/>
                </a:solidFill>
                <a:latin typeface="Calibri"/>
              </a:rPr>
              <a:t>Mevolution</a:t>
            </a:r>
            <a:r>
              <a:rPr lang="nl-NL" sz="2000" i="1" dirty="0" smtClean="0">
                <a:solidFill>
                  <a:schemeClr val="tx2"/>
                </a:solidFill>
                <a:latin typeface="Calibri"/>
              </a:rPr>
              <a:t> en </a:t>
            </a:r>
            <a:r>
              <a:rPr lang="nl-NL" sz="2000" i="1" dirty="0" err="1" smtClean="0">
                <a:solidFill>
                  <a:schemeClr val="tx2"/>
                </a:solidFill>
                <a:latin typeface="Calibri"/>
              </a:rPr>
              <a:t>feed-back</a:t>
            </a:r>
            <a:r>
              <a:rPr lang="nl-NL" sz="2000" i="1" dirty="0" smtClean="0">
                <a:solidFill>
                  <a:schemeClr val="tx2"/>
                </a:solidFill>
                <a:latin typeface="Calibri"/>
              </a:rPr>
              <a:t> </a:t>
            </a:r>
            <a:r>
              <a:rPr lang="nl-NL" sz="2000" i="1" dirty="0" err="1" smtClean="0">
                <a:solidFill>
                  <a:schemeClr val="tx2"/>
                </a:solidFill>
                <a:latin typeface="Calibri"/>
              </a:rPr>
              <a:t>TagMe</a:t>
            </a:r>
            <a:endParaRPr lang="nl-NL" sz="2000" i="1" dirty="0">
              <a:solidFill>
                <a:schemeClr val="tx2"/>
              </a:solidFill>
              <a:latin typeface="Calibri"/>
            </a:endParaRPr>
          </a:p>
          <a:p>
            <a:pPr marL="342900" lvl="0" indent="-342900">
              <a:spcBef>
                <a:spcPct val="20000"/>
              </a:spcBef>
              <a:buFont typeface="Calibri" panose="020F0502020204030204" pitchFamily="34" charset="0"/>
              <a:buChar char="–"/>
              <a:defRPr/>
            </a:pPr>
            <a:r>
              <a:rPr lang="nl-NL" sz="2000" i="1" dirty="0">
                <a:solidFill>
                  <a:schemeClr val="tx2"/>
                </a:solidFill>
                <a:latin typeface="Calibri"/>
              </a:rPr>
              <a:t>in december </a:t>
            </a:r>
            <a:r>
              <a:rPr lang="nl-NL" sz="2000" i="1" dirty="0" smtClean="0">
                <a:solidFill>
                  <a:schemeClr val="tx2"/>
                </a:solidFill>
                <a:latin typeface="Calibri"/>
              </a:rPr>
              <a:t>zijn </a:t>
            </a:r>
            <a:r>
              <a:rPr lang="nl-NL" sz="2000" i="1" dirty="0">
                <a:solidFill>
                  <a:schemeClr val="tx2"/>
                </a:solidFill>
                <a:latin typeface="Calibri"/>
              </a:rPr>
              <a:t>de </a:t>
            </a:r>
            <a:r>
              <a:rPr lang="nl-NL" sz="2000" i="1" dirty="0" smtClean="0">
                <a:solidFill>
                  <a:schemeClr val="tx2"/>
                </a:solidFill>
                <a:latin typeface="Calibri"/>
              </a:rPr>
              <a:t>eerste resultaten </a:t>
            </a:r>
            <a:r>
              <a:rPr lang="nl-NL" sz="2000" i="1" dirty="0">
                <a:solidFill>
                  <a:schemeClr val="tx2"/>
                </a:solidFill>
                <a:latin typeface="Calibri"/>
              </a:rPr>
              <a:t>opgehaald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1457325" y="419100"/>
            <a:ext cx="6791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hangingPunct="0">
              <a:spcBef>
                <a:spcPct val="20000"/>
              </a:spcBef>
              <a:defRPr/>
            </a:pPr>
            <a:r>
              <a:rPr lang="nl-NL" sz="2400" b="1" i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3</a:t>
            </a:r>
            <a:r>
              <a:rPr lang="nl-NL" sz="2400" b="1" i="1" baseline="30000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e</a:t>
            </a:r>
            <a:r>
              <a:rPr lang="nl-NL" sz="2400" b="1" i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 fase: uitvoeren van pilots po-vo-hbo, monitoring</a:t>
            </a:r>
            <a:endParaRPr lang="nl-NL" altLang="nl-NL" sz="2400" b="1" i="1" dirty="0">
              <a:solidFill>
                <a:srgbClr val="002060"/>
              </a:solidFill>
              <a:latin typeface="Calibri"/>
              <a:ea typeface="ＭＳ Ｐゴシック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5653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/>
        </p:nvSpPr>
        <p:spPr>
          <a:xfrm>
            <a:off x="1257300" y="505856"/>
            <a:ext cx="7543800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nl-NL" sz="2000" b="1" i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4</a:t>
            </a:r>
            <a:r>
              <a:rPr lang="nl-NL" sz="2000" b="1" i="1" baseline="30000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e</a:t>
            </a:r>
            <a:r>
              <a:rPr lang="nl-NL" sz="2000" b="1" i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 fase: oriënteren op plaats in leerplan en doorlopende leerlijn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1381125" y="1485900"/>
            <a:ext cx="6724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i="1" dirty="0" smtClean="0">
                <a:solidFill>
                  <a:schemeClr val="tx2"/>
                </a:solidFill>
                <a:latin typeface="+mn-lt"/>
              </a:rPr>
              <a:t>Essentieel dat projecten en ondernemende initiatieven in het curriculum worden </a:t>
            </a:r>
            <a:r>
              <a:rPr lang="nl-NL" sz="3200" b="1" i="1" dirty="0" smtClean="0">
                <a:solidFill>
                  <a:schemeClr val="tx2"/>
                </a:solidFill>
                <a:latin typeface="+mn-lt"/>
              </a:rPr>
              <a:t>opgenomen!</a:t>
            </a:r>
            <a:endParaRPr lang="nl-NL" sz="3200" b="1" i="1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38917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1447800" y="204054"/>
            <a:ext cx="7143750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nl-NL" altLang="nl-NL" sz="2000" b="1" i="1" dirty="0">
                <a:solidFill>
                  <a:srgbClr val="1F497D"/>
                </a:solidFill>
                <a:latin typeface="Calibri"/>
                <a:cs typeface="Times New Roman"/>
              </a:rPr>
              <a:t>5</a:t>
            </a:r>
            <a:r>
              <a:rPr lang="nl-NL" altLang="nl-NL" sz="2000" b="1" i="1" baseline="30000" dirty="0">
                <a:solidFill>
                  <a:srgbClr val="1F497D"/>
                </a:solidFill>
                <a:latin typeface="Calibri"/>
                <a:cs typeface="Times New Roman"/>
              </a:rPr>
              <a:t>e</a:t>
            </a:r>
            <a:r>
              <a:rPr lang="nl-NL" altLang="nl-NL" sz="2000" b="1" i="1" dirty="0">
                <a:solidFill>
                  <a:srgbClr val="1F497D"/>
                </a:solidFill>
                <a:latin typeface="Calibri"/>
                <a:cs typeface="Times New Roman"/>
              </a:rPr>
              <a:t> fase: </a:t>
            </a:r>
            <a:r>
              <a:rPr lang="nl-NL" altLang="nl-NL" sz="2000" b="1" i="1" dirty="0" smtClean="0">
                <a:solidFill>
                  <a:srgbClr val="1F497D"/>
                </a:solidFill>
                <a:latin typeface="Calibri"/>
                <a:cs typeface="Times New Roman"/>
              </a:rPr>
              <a:t>resultaat monitor </a:t>
            </a:r>
            <a:r>
              <a:rPr lang="nl-NL" altLang="nl-NL" sz="2000" b="1" i="1" dirty="0" err="1" smtClean="0">
                <a:solidFill>
                  <a:srgbClr val="1F497D"/>
                </a:solidFill>
                <a:latin typeface="Calibri"/>
                <a:cs typeface="Times New Roman"/>
              </a:rPr>
              <a:t>Citytrainer</a:t>
            </a:r>
            <a:r>
              <a:rPr lang="nl-NL" altLang="nl-NL" sz="2000" b="1" i="1" dirty="0" smtClean="0">
                <a:solidFill>
                  <a:srgbClr val="1F497D"/>
                </a:solidFill>
                <a:latin typeface="Calibri"/>
                <a:cs typeface="Times New Roman"/>
              </a:rPr>
              <a:t> en Help de Bij</a:t>
            </a:r>
            <a:endParaRPr lang="nl-NL" altLang="nl-NL" sz="2000" b="1" i="1" dirty="0">
              <a:solidFill>
                <a:srgbClr val="1F497D"/>
              </a:solidFill>
              <a:latin typeface="Calibri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809299"/>
            <a:ext cx="6126163" cy="554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5853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1447800" y="204054"/>
            <a:ext cx="7143750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nl-NL" altLang="nl-NL" sz="2000" b="1" i="1" dirty="0">
                <a:solidFill>
                  <a:srgbClr val="1F497D"/>
                </a:solidFill>
                <a:latin typeface="Calibri"/>
                <a:cs typeface="Times New Roman"/>
              </a:rPr>
              <a:t>5</a:t>
            </a:r>
            <a:r>
              <a:rPr lang="nl-NL" altLang="nl-NL" sz="2000" b="1" i="1" baseline="30000" dirty="0">
                <a:solidFill>
                  <a:srgbClr val="1F497D"/>
                </a:solidFill>
                <a:latin typeface="Calibri"/>
                <a:cs typeface="Times New Roman"/>
              </a:rPr>
              <a:t>e</a:t>
            </a:r>
            <a:r>
              <a:rPr lang="nl-NL" altLang="nl-NL" sz="2000" b="1" i="1" dirty="0">
                <a:solidFill>
                  <a:srgbClr val="1F497D"/>
                </a:solidFill>
                <a:latin typeface="Calibri"/>
                <a:cs typeface="Times New Roman"/>
              </a:rPr>
              <a:t> fase: </a:t>
            </a:r>
            <a:r>
              <a:rPr lang="nl-NL" altLang="nl-NL" sz="2000" b="1" i="1" dirty="0" smtClean="0">
                <a:solidFill>
                  <a:srgbClr val="1F497D"/>
                </a:solidFill>
                <a:latin typeface="Calibri"/>
                <a:cs typeface="Times New Roman"/>
              </a:rPr>
              <a:t>resultaat monitor jongens en meisjes 		N=58</a:t>
            </a:r>
            <a:endParaRPr lang="nl-NL" altLang="nl-NL" sz="2000" b="1" i="1" dirty="0">
              <a:solidFill>
                <a:srgbClr val="1F497D"/>
              </a:solidFill>
              <a:latin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36797"/>
            <a:ext cx="6772275" cy="5403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6486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1247775" y="428625"/>
            <a:ext cx="76961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nl-NL" altLang="nl-NL" sz="2000" b="1" i="1" dirty="0">
                <a:solidFill>
                  <a:srgbClr val="1F497D"/>
                </a:solidFill>
                <a:latin typeface="Calibri"/>
                <a:cs typeface="Times New Roman"/>
              </a:rPr>
              <a:t>6</a:t>
            </a:r>
            <a:r>
              <a:rPr lang="nl-NL" altLang="nl-NL" sz="2000" b="1" i="1" baseline="30000" dirty="0">
                <a:solidFill>
                  <a:srgbClr val="1F497D"/>
                </a:solidFill>
                <a:latin typeface="Calibri"/>
                <a:cs typeface="Times New Roman"/>
              </a:rPr>
              <a:t>e</a:t>
            </a:r>
            <a:r>
              <a:rPr lang="nl-NL" altLang="nl-NL" sz="2000" b="1" i="1" dirty="0">
                <a:solidFill>
                  <a:srgbClr val="1F497D"/>
                </a:solidFill>
                <a:latin typeface="Calibri"/>
                <a:cs typeface="Times New Roman"/>
              </a:rPr>
              <a:t> fase: presenteren en delen van de resultaten met belanghebbenden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1419225" y="1276350"/>
            <a:ext cx="6696075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b="1" i="1" u="sng" dirty="0" smtClean="0">
                <a:solidFill>
                  <a:schemeClr val="tx2"/>
                </a:solidFill>
                <a:latin typeface="+mn-lt"/>
              </a:rPr>
              <a:t>Gesteld doel voor 2014</a:t>
            </a:r>
          </a:p>
          <a:p>
            <a:endParaRPr lang="nl-NL" b="1" dirty="0">
              <a:solidFill>
                <a:schemeClr val="tx2"/>
              </a:solidFill>
            </a:endParaRPr>
          </a:p>
          <a:p>
            <a:r>
              <a:rPr lang="nl-NL" b="1" i="1" dirty="0" smtClean="0">
                <a:solidFill>
                  <a:schemeClr val="tx2"/>
                </a:solidFill>
                <a:latin typeface="+mn-lt"/>
              </a:rPr>
              <a:t>10 ondernemende pilots …………………………………………            &gt; 18</a:t>
            </a:r>
          </a:p>
          <a:p>
            <a:endParaRPr lang="nl-NL" b="1" i="1" dirty="0">
              <a:solidFill>
                <a:schemeClr val="tx2"/>
              </a:solidFill>
              <a:latin typeface="+mn-lt"/>
            </a:endParaRPr>
          </a:p>
          <a:p>
            <a:r>
              <a:rPr lang="nl-NL" b="1" i="1" dirty="0" smtClean="0">
                <a:solidFill>
                  <a:schemeClr val="tx2"/>
                </a:solidFill>
                <a:latin typeface="+mn-lt"/>
              </a:rPr>
              <a:t>100 docenten / mensen in organisaties bereikt ………            &gt; 200</a:t>
            </a:r>
          </a:p>
          <a:p>
            <a:endParaRPr lang="nl-NL" b="1" i="1" dirty="0">
              <a:solidFill>
                <a:schemeClr val="tx2"/>
              </a:solidFill>
              <a:latin typeface="+mn-lt"/>
            </a:endParaRPr>
          </a:p>
          <a:p>
            <a:r>
              <a:rPr lang="nl-NL" b="1" i="1" dirty="0" smtClean="0">
                <a:solidFill>
                  <a:schemeClr val="tx2"/>
                </a:solidFill>
                <a:latin typeface="+mn-lt"/>
              </a:rPr>
              <a:t>1000 leerlingen/deelnemers betrokken ………………….            &gt; 5000</a:t>
            </a:r>
            <a:endParaRPr lang="nl-NL" b="1" i="1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22294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276350" y="438150"/>
            <a:ext cx="7334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i="1" dirty="0" smtClean="0">
                <a:solidFill>
                  <a:schemeClr val="tx2"/>
                </a:solidFill>
              </a:rPr>
              <a:t>Begeleidend materiaal, instrumenten, workshops en trainingen</a:t>
            </a:r>
            <a:endParaRPr lang="nl-NL" b="1" i="1" dirty="0">
              <a:solidFill>
                <a:schemeClr val="tx2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276351" y="1057275"/>
            <a:ext cx="7258050" cy="50167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2000" i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Ontwikkelde instrumenten en tools:</a:t>
            </a:r>
          </a:p>
          <a:p>
            <a:endParaRPr lang="nl-NL" sz="2000" i="1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457200" indent="-457200">
              <a:buAutoNum type="alphaLcPeriod"/>
            </a:pPr>
            <a:r>
              <a:rPr lang="nl-NL" sz="2000" i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Nieuwsbrief en website</a:t>
            </a:r>
          </a:p>
          <a:p>
            <a:pPr marL="457200" indent="-457200">
              <a:buAutoNum type="alphaLcPeriod"/>
            </a:pPr>
            <a:r>
              <a:rPr lang="nl-NL" sz="2000" i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Projectformat om een ondernemend project te identificeren en te delen</a:t>
            </a:r>
          </a:p>
          <a:p>
            <a:pPr marL="457200" indent="-457200">
              <a:buAutoNum type="alphaLcPeriod"/>
            </a:pPr>
            <a:r>
              <a:rPr lang="nl-NL" sz="2000" i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Cursus voor gebruikers e-portfolio en cursus train de trainer</a:t>
            </a:r>
          </a:p>
          <a:p>
            <a:pPr marL="457200" indent="-457200">
              <a:buAutoNum type="alphaLcPeriod"/>
            </a:pPr>
            <a:r>
              <a:rPr lang="nl-NL" sz="2000" i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Training voor docenten om ondernemend leren te begeleiden en bevorderen</a:t>
            </a:r>
          </a:p>
          <a:p>
            <a:pPr marL="457200" indent="-457200">
              <a:buAutoNum type="alphaLcPeriod"/>
            </a:pPr>
            <a:r>
              <a:rPr lang="nl-NL" sz="2000" b="1" i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Introductie workshop voor organisaties en bedrijven die geïnteresseerd zijn in ondernemend leren, ontwerpend leren</a:t>
            </a:r>
          </a:p>
          <a:p>
            <a:pPr marL="457200" indent="-457200">
              <a:buAutoNum type="alphaLcPeriod"/>
            </a:pPr>
            <a:r>
              <a:rPr lang="nl-NL" sz="2000" b="1" i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Introductieworkshop voor schoolteams, docenten</a:t>
            </a:r>
          </a:p>
          <a:p>
            <a:pPr marL="457200" indent="-457200">
              <a:buAutoNum type="alphaLcPeriod"/>
            </a:pPr>
            <a:r>
              <a:rPr lang="nl-NL" sz="2000" b="1" i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Introductieworkshop voor ouders</a:t>
            </a:r>
          </a:p>
          <a:p>
            <a:pPr marL="457200" indent="-457200">
              <a:buAutoNum type="alphaLcPeriod"/>
            </a:pPr>
            <a:r>
              <a:rPr lang="nl-NL" sz="2000" i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Format projectplanning </a:t>
            </a:r>
            <a:r>
              <a:rPr lang="nl-NL" sz="2000" i="1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tbv</a:t>
            </a:r>
            <a:r>
              <a:rPr lang="nl-NL" sz="2000" i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 communicatie en monitoring</a:t>
            </a:r>
          </a:p>
          <a:p>
            <a:pPr marL="457200" indent="-457200">
              <a:buAutoNum type="alphaLcPeriod"/>
            </a:pPr>
            <a:r>
              <a:rPr lang="nl-NL" sz="2000" i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Monitor om groei van 21th </a:t>
            </a:r>
            <a:r>
              <a:rPr lang="nl-NL" sz="2000" i="1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century</a:t>
            </a:r>
            <a:r>
              <a:rPr lang="nl-NL" sz="2000" i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 skills kwalitatief te evalueren</a:t>
            </a:r>
          </a:p>
          <a:p>
            <a:endParaRPr lang="nl-NL" sz="2000" i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843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457325" y="457200"/>
            <a:ext cx="6877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i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Verder in 2015</a:t>
            </a:r>
            <a:endParaRPr lang="nl-NL" sz="3200" b="1" i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1562099" y="1466850"/>
            <a:ext cx="6962775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Tx/>
              <a:buChar char="-"/>
              <a:defRPr/>
            </a:pPr>
            <a:r>
              <a:rPr lang="nl-NL" altLang="nl-NL" sz="2800" i="1" dirty="0" smtClean="0">
                <a:solidFill>
                  <a:schemeClr val="accent1"/>
                </a:solidFill>
                <a:latin typeface="Calibri"/>
                <a:cs typeface="Times New Roman"/>
              </a:rPr>
              <a:t>doorzetten </a:t>
            </a:r>
            <a:r>
              <a:rPr lang="nl-NL" altLang="nl-NL" sz="2800" i="1" dirty="0">
                <a:solidFill>
                  <a:schemeClr val="accent1"/>
                </a:solidFill>
                <a:latin typeface="Calibri"/>
                <a:cs typeface="Times New Roman"/>
              </a:rPr>
              <a:t>en uitbreiden van de succesvolle en </a:t>
            </a:r>
            <a:r>
              <a:rPr lang="nl-NL" altLang="nl-NL" sz="2800" i="1" dirty="0" smtClean="0">
                <a:solidFill>
                  <a:schemeClr val="accent1"/>
                </a:solidFill>
                <a:latin typeface="Calibri"/>
                <a:cs typeface="Times New Roman"/>
              </a:rPr>
              <a:t>nieuwe ondernemende pilots</a:t>
            </a:r>
            <a:endParaRPr lang="nl-NL" altLang="nl-NL" sz="2800" i="1" dirty="0" smtClean="0">
              <a:solidFill>
                <a:schemeClr val="accent1"/>
              </a:solidFill>
              <a:latin typeface="Calibri"/>
              <a:cs typeface="Times New Roman"/>
            </a:endParaRPr>
          </a:p>
          <a:p>
            <a:pPr lvl="0">
              <a:defRPr/>
            </a:pPr>
            <a:endParaRPr lang="nl-NL" altLang="nl-NL" sz="2800" i="1" dirty="0" smtClean="0">
              <a:solidFill>
                <a:schemeClr val="accent1"/>
              </a:solidFill>
              <a:latin typeface="Calibri"/>
              <a:cs typeface="Times New Roman"/>
            </a:endParaRPr>
          </a:p>
          <a:p>
            <a:pPr marL="285750" lvl="0" indent="-285750">
              <a:buFontTx/>
              <a:buChar char="-"/>
              <a:defRPr/>
            </a:pPr>
            <a:r>
              <a:rPr lang="nl-NL" altLang="nl-NL" sz="2800" i="1" dirty="0" smtClean="0">
                <a:solidFill>
                  <a:schemeClr val="accent1"/>
                </a:solidFill>
                <a:latin typeface="Calibri"/>
                <a:cs typeface="Times New Roman"/>
              </a:rPr>
              <a:t>overdragen </a:t>
            </a:r>
            <a:r>
              <a:rPr lang="nl-NL" altLang="nl-NL" sz="2800" i="1" dirty="0">
                <a:solidFill>
                  <a:schemeClr val="accent1"/>
                </a:solidFill>
                <a:latin typeface="Calibri"/>
                <a:cs typeface="Times New Roman"/>
              </a:rPr>
              <a:t>en integreren in de dagelijkse praktijk en koppelen aan maatschappelijke </a:t>
            </a:r>
            <a:r>
              <a:rPr lang="nl-NL" altLang="nl-NL" sz="2800" i="1" dirty="0" smtClean="0">
                <a:solidFill>
                  <a:schemeClr val="accent1"/>
                </a:solidFill>
                <a:latin typeface="Calibri"/>
                <a:cs typeface="Times New Roman"/>
              </a:rPr>
              <a:t>initiatieven</a:t>
            </a:r>
          </a:p>
          <a:p>
            <a:pPr lvl="0">
              <a:lnSpc>
                <a:spcPct val="150000"/>
              </a:lnSpc>
              <a:defRPr/>
            </a:pPr>
            <a:endParaRPr lang="nl-NL" altLang="nl-NL" i="1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69240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1619250" y="1600200"/>
            <a:ext cx="6353175" cy="424815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Voorwaardenscheppend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Innovatie ondersteunt de strategie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Aandacht voor weerstand onder docenten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Inhoudelijk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Gefaseerde invoering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Ownership</a:t>
            </a:r>
            <a:r>
              <a:rPr kumimoji="0" lang="nl-NL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op management niveau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Budgettering volgens prioriteiten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Aansluiten bij een collectief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Goede toolkeuze: </a:t>
            </a:r>
            <a:r>
              <a:rPr kumimoji="0" lang="nl-NL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Mevolution</a:t>
            </a:r>
            <a:endParaRPr kumimoji="0" lang="nl-NL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1228725" y="404664"/>
            <a:ext cx="7724775" cy="9764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sng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Kenmerken van succesvolle implementaties </a:t>
            </a:r>
            <a:endParaRPr kumimoji="0" lang="nl-NL" sz="3200" b="1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25667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z="4000" smtClean="0"/>
              <a:t>Stan Vloet</a:t>
            </a:r>
          </a:p>
        </p:txBody>
      </p:sp>
      <p:sp>
        <p:nvSpPr>
          <p:cNvPr id="3075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NL" altLang="nl-NL" sz="3600" smtClean="0"/>
              <a:t>Welkom bij Helicon</a:t>
            </a:r>
          </a:p>
        </p:txBody>
      </p:sp>
      <p:pic>
        <p:nvPicPr>
          <p:cNvPr id="3076" name="Afbeelding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838" y="1014413"/>
            <a:ext cx="6283325" cy="232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850" y="941388"/>
            <a:ext cx="4938713" cy="497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1034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3"/>
          <p:cNvSpPr>
            <a:spLocks noGrp="1"/>
          </p:cNvSpPr>
          <p:nvPr>
            <p:ph type="title"/>
          </p:nvPr>
        </p:nvSpPr>
        <p:spPr>
          <a:xfrm>
            <a:off x="1277938" y="4797425"/>
            <a:ext cx="5486400" cy="566738"/>
          </a:xfrm>
        </p:spPr>
        <p:txBody>
          <a:bodyPr/>
          <a:lstStyle/>
          <a:p>
            <a:r>
              <a:rPr lang="nl-NL" altLang="nl-NL" sz="4000" smtClean="0"/>
              <a:t>Katja Brooijmans</a:t>
            </a:r>
          </a:p>
        </p:txBody>
      </p:sp>
      <p:sp>
        <p:nvSpPr>
          <p:cNvPr id="4099" name="Tijdelijke aanduiding voor tekst 5"/>
          <p:cNvSpPr>
            <a:spLocks noGrp="1"/>
          </p:cNvSpPr>
          <p:nvPr>
            <p:ph type="body" sz="half" idx="2"/>
          </p:nvPr>
        </p:nvSpPr>
        <p:spPr>
          <a:xfrm>
            <a:off x="1277938" y="5367338"/>
            <a:ext cx="7392987" cy="804862"/>
          </a:xfrm>
        </p:spPr>
        <p:txBody>
          <a:bodyPr/>
          <a:lstStyle/>
          <a:p>
            <a:r>
              <a:rPr lang="nl-NL" altLang="nl-NL" sz="3200" smtClean="0"/>
              <a:t>De visie van de gemeente ‘s-Hertogenbosch</a:t>
            </a:r>
          </a:p>
        </p:txBody>
      </p:sp>
      <p:pic>
        <p:nvPicPr>
          <p:cNvPr id="4100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411163"/>
            <a:ext cx="3975100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z="4000" smtClean="0"/>
              <a:t>Alma van Bommel </a:t>
            </a:r>
          </a:p>
        </p:txBody>
      </p:sp>
      <p:sp>
        <p:nvSpPr>
          <p:cNvPr id="5123" name="Tijdelijke aanduiding voor tekst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NL" altLang="nl-NL" sz="3600" smtClean="0"/>
              <a:t>De brug naar vandaag </a:t>
            </a:r>
          </a:p>
        </p:txBody>
      </p:sp>
      <p:sp>
        <p:nvSpPr>
          <p:cNvPr id="5124" name="Tekstvak 6"/>
          <p:cNvSpPr txBox="1">
            <a:spLocks noChangeArrowheads="1"/>
          </p:cNvSpPr>
          <p:nvPr/>
        </p:nvSpPr>
        <p:spPr bwMode="auto">
          <a:xfrm>
            <a:off x="1906588" y="836613"/>
            <a:ext cx="5222875" cy="1292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Grande" pitchFamily="-65" charset="0"/>
                <a:ea typeface="Geneva" pitchFamily="-6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Grande" pitchFamily="-65" charset="0"/>
                <a:ea typeface="Geneva" pitchFamily="-6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Grande" pitchFamily="-65" charset="0"/>
                <a:ea typeface="Geneva" pitchFamily="-6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Grande" pitchFamily="-65" charset="0"/>
                <a:ea typeface="Geneva" pitchFamily="-6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Grande" pitchFamily="-65" charset="0"/>
                <a:ea typeface="Geneva" pitchFamily="-6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pitchFamily="-65" charset="0"/>
                <a:ea typeface="Geneva" pitchFamily="-6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pitchFamily="-65" charset="0"/>
                <a:ea typeface="Geneva" pitchFamily="-6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pitchFamily="-65" charset="0"/>
                <a:ea typeface="Geneva" pitchFamily="-6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pitchFamily="-65" charset="0"/>
                <a:ea typeface="Geneva" pitchFamily="-65" charset="-128"/>
              </a:defRPr>
            </a:lvl9pPr>
          </a:lstStyle>
          <a:p>
            <a:pPr eaLnBrk="1" hangingPunct="1"/>
            <a:r>
              <a:rPr lang="nl-NL" altLang="nl-NL" sz="6000" b="1"/>
              <a:t>DOVO</a:t>
            </a:r>
          </a:p>
          <a:p>
            <a:pPr eaLnBrk="1" hangingPunct="1"/>
            <a:r>
              <a:rPr lang="nl-NL" altLang="nl-NL"/>
              <a:t>Directeuren-Overleg Voortgezet Onderwijs</a:t>
            </a:r>
          </a:p>
        </p:txBody>
      </p:sp>
      <p:sp>
        <p:nvSpPr>
          <p:cNvPr id="5125" name="Rechthoek 8"/>
          <p:cNvSpPr>
            <a:spLocks noChangeArrowheads="1"/>
          </p:cNvSpPr>
          <p:nvPr/>
        </p:nvSpPr>
        <p:spPr bwMode="auto">
          <a:xfrm>
            <a:off x="1906588" y="3427413"/>
            <a:ext cx="5610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Grande" pitchFamily="-65" charset="0"/>
                <a:ea typeface="Geneva" pitchFamily="-6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Grande" pitchFamily="-65" charset="0"/>
                <a:ea typeface="Geneva" pitchFamily="-6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Grande" pitchFamily="-65" charset="0"/>
                <a:ea typeface="Geneva" pitchFamily="-6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Grande" pitchFamily="-65" charset="0"/>
                <a:ea typeface="Geneva" pitchFamily="-6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Grande" pitchFamily="-65" charset="0"/>
                <a:ea typeface="Geneva" pitchFamily="-6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pitchFamily="-65" charset="0"/>
                <a:ea typeface="Geneva" pitchFamily="-6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pitchFamily="-65" charset="0"/>
                <a:ea typeface="Geneva" pitchFamily="-6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pitchFamily="-65" charset="0"/>
                <a:ea typeface="Geneva" pitchFamily="-6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pitchFamily="-65" charset="0"/>
                <a:ea typeface="Geneva" pitchFamily="-65" charset="-128"/>
              </a:defRPr>
            </a:lvl9pPr>
          </a:lstStyle>
          <a:p>
            <a:pPr eaLnBrk="1" hangingPunct="1"/>
            <a:r>
              <a:rPr lang="nl-NL" altLang="nl-NL" dirty="0">
                <a:hlinkClick r:id="rId2"/>
              </a:rPr>
              <a:t>https://www.youtube.com/watch?v=aGqedbRTz3U</a:t>
            </a:r>
            <a:endParaRPr lang="nl-NL" alt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725" y="831499"/>
            <a:ext cx="6804025" cy="451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7"/>
          <p:cNvSpPr txBox="1">
            <a:spLocks/>
          </p:cNvSpPr>
          <p:nvPr/>
        </p:nvSpPr>
        <p:spPr bwMode="auto">
          <a:xfrm>
            <a:off x="1603725" y="264761"/>
            <a:ext cx="54864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+mj-lt"/>
                <a:ea typeface="Geneva" pitchFamily="-65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-65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-65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-65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-65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-65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-65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-65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-65" charset="-128"/>
              </a:defRPr>
            </a:lvl9pPr>
          </a:lstStyle>
          <a:p>
            <a:r>
              <a:rPr lang="nl-NL" altLang="nl-NL" sz="3200" smtClean="0"/>
              <a:t>De Opdracht</a:t>
            </a:r>
            <a:endParaRPr lang="nl-NL" altLang="nl-NL" sz="3200" dirty="0" smtClean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603725" y="5490261"/>
            <a:ext cx="5486400" cy="566737"/>
          </a:xfrm>
        </p:spPr>
        <p:txBody>
          <a:bodyPr/>
          <a:lstStyle/>
          <a:p>
            <a:r>
              <a:rPr lang="nl-NL" altLang="nl-NL" sz="3200" dirty="0" smtClean="0"/>
              <a:t>Margo van den Oord</a:t>
            </a:r>
          </a:p>
        </p:txBody>
      </p:sp>
      <p:sp>
        <p:nvSpPr>
          <p:cNvPr id="9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603725" y="5921402"/>
            <a:ext cx="6796706" cy="804862"/>
          </a:xfrm>
        </p:spPr>
        <p:txBody>
          <a:bodyPr/>
          <a:lstStyle/>
          <a:p>
            <a:r>
              <a:rPr lang="nl-NL" altLang="nl-NL" sz="3200" dirty="0" smtClean="0"/>
              <a:t>De resultaten van 1 jaar kwartier maken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675" y="752475"/>
            <a:ext cx="4314824" cy="466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670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>
          <a:xfrm>
            <a:off x="1277938" y="274638"/>
            <a:ext cx="7408862" cy="585787"/>
          </a:xfrm>
        </p:spPr>
        <p:txBody>
          <a:bodyPr/>
          <a:lstStyle/>
          <a:p>
            <a:pPr eaLnBrk="1" hangingPunct="1"/>
            <a:r>
              <a:rPr lang="nl-NL" altLang="nl-NL" sz="3600" b="1" dirty="0" smtClean="0"/>
              <a:t>Ondernemend, hoe word je dat?</a:t>
            </a:r>
          </a:p>
        </p:txBody>
      </p:sp>
      <p:sp>
        <p:nvSpPr>
          <p:cNvPr id="4099" name="Tijdelijke aanduiding voor inhoud 2"/>
          <p:cNvSpPr>
            <a:spLocks noGrp="1"/>
          </p:cNvSpPr>
          <p:nvPr>
            <p:ph idx="1"/>
          </p:nvPr>
        </p:nvSpPr>
        <p:spPr>
          <a:xfrm>
            <a:off x="1277938" y="1600200"/>
            <a:ext cx="7408862" cy="409575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nl-NL" altLang="nl-NL" sz="2400" dirty="0" smtClean="0"/>
              <a:t>Projectdoel 1: Meer ondernemend onderwijs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altLang="nl-NL" sz="2400" dirty="0" smtClean="0"/>
              <a:t>Projectdoel 2: Zichtbaar en merkbaar voor de deelnemers, in de samenleving en op de arbeidsmarkt</a:t>
            </a:r>
          </a:p>
          <a:p>
            <a:pPr marL="0" indent="0" eaLnBrk="1" hangingPunct="1">
              <a:buFont typeface="Arial" charset="0"/>
              <a:buNone/>
            </a:pPr>
            <a:endParaRPr lang="nl-NL" altLang="nl-NL" sz="1600" dirty="0" smtClean="0"/>
          </a:p>
          <a:p>
            <a:pPr marL="0" indent="0" eaLnBrk="1" hangingPunct="1">
              <a:buFont typeface="Arial" charset="0"/>
              <a:buNone/>
            </a:pPr>
            <a:r>
              <a:rPr lang="nl-NL" altLang="nl-NL" sz="1600" b="1" dirty="0" smtClean="0"/>
              <a:t>Meer ondernemend onderwijs, hoe doen we dat bij ‘</a:t>
            </a:r>
            <a:r>
              <a:rPr lang="nl-NL" altLang="nl-NL" sz="1600" b="1" dirty="0" err="1" smtClean="0"/>
              <a:t>sH</a:t>
            </a:r>
            <a:r>
              <a:rPr lang="nl-NL" altLang="nl-NL" sz="1600" b="1" dirty="0" smtClean="0"/>
              <a:t> Ondernemend Onderwijs?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altLang="nl-NL" sz="1600" dirty="0" smtClean="0"/>
              <a:t>Ondernemende initiatieven en projecten van scholen en organisaties naar boven halen, verbinden en vergroten.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altLang="nl-NL" sz="1600" dirty="0" smtClean="0"/>
              <a:t>Leerlingen hierin op alle mogelijke manieren laten participeren en laten leren.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altLang="nl-NL" sz="1600" dirty="0" smtClean="0"/>
              <a:t>Hun ontwikkeling hierin in beeld brengen </a:t>
            </a:r>
            <a:r>
              <a:rPr lang="nl-NL" altLang="nl-NL" sz="1600" dirty="0" err="1" smtClean="0"/>
              <a:t>dmv</a:t>
            </a:r>
            <a:r>
              <a:rPr lang="nl-NL" altLang="nl-NL" sz="1600" dirty="0" smtClean="0"/>
              <a:t>. monitoring en e-portfolio </a:t>
            </a:r>
          </a:p>
          <a:p>
            <a:pPr marL="0" indent="0" eaLnBrk="1" hangingPunct="1">
              <a:buFont typeface="Arial" charset="0"/>
              <a:buNone/>
            </a:pPr>
            <a:endParaRPr lang="nl-NL" altLang="nl-NL" sz="1600" dirty="0" smtClean="0"/>
          </a:p>
          <a:p>
            <a:pPr marL="0" indent="0" eaLnBrk="1" hangingPunct="1">
              <a:buFont typeface="Arial" charset="0"/>
              <a:buNone/>
            </a:pPr>
            <a:r>
              <a:rPr lang="nl-NL" altLang="nl-NL" sz="1600" b="1" dirty="0" smtClean="0"/>
              <a:t>Zichtbaar en merkbaar voor de deelnemers?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altLang="nl-NL" sz="1600" dirty="0" smtClean="0"/>
              <a:t>Monitoring </a:t>
            </a:r>
            <a:r>
              <a:rPr lang="nl-NL" altLang="nl-NL" sz="1600" dirty="0" err="1" smtClean="0"/>
              <a:t>dmv</a:t>
            </a:r>
            <a:r>
              <a:rPr lang="nl-NL" altLang="nl-NL" sz="1600" dirty="0" smtClean="0"/>
              <a:t>. e-portfolio en feed-back-</a:t>
            </a:r>
            <a:r>
              <a:rPr lang="nl-NL" altLang="nl-NL" sz="1600" dirty="0" err="1" smtClean="0"/>
              <a:t>app</a:t>
            </a:r>
            <a:endParaRPr lang="nl-NL" altLang="nl-NL" sz="1600" dirty="0" smtClean="0"/>
          </a:p>
        </p:txBody>
      </p:sp>
    </p:spTree>
    <p:extLst>
      <p:ext uri="{BB962C8B-B14F-4D97-AF65-F5344CB8AC3E}">
        <p14:creationId xmlns:p14="http://schemas.microsoft.com/office/powerpoint/2010/main" val="1125492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425844" y="1069383"/>
            <a:ext cx="71834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nl-NL" altLang="nl-NL" dirty="0" smtClean="0">
                <a:solidFill>
                  <a:srgbClr val="002060"/>
                </a:solidFill>
                <a:latin typeface="+mn-lt"/>
              </a:rPr>
              <a:t>1</a:t>
            </a:r>
            <a:r>
              <a:rPr lang="nl-NL" altLang="nl-NL" baseline="30000" dirty="0" smtClean="0">
                <a:solidFill>
                  <a:srgbClr val="002060"/>
                </a:solidFill>
                <a:latin typeface="+mn-lt"/>
              </a:rPr>
              <a:t>e</a:t>
            </a:r>
            <a:r>
              <a:rPr lang="nl-NL" altLang="nl-NL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nl-NL" altLang="nl-NL" dirty="0">
                <a:solidFill>
                  <a:srgbClr val="002060"/>
                </a:solidFill>
                <a:latin typeface="+mn-lt"/>
              </a:rPr>
              <a:t>fase: </a:t>
            </a:r>
            <a:r>
              <a:rPr lang="nl-NL" dirty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ophalen van </a:t>
            </a:r>
            <a:r>
              <a:rPr lang="nl-NL" dirty="0" smtClean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ondernemende </a:t>
            </a:r>
            <a:r>
              <a:rPr lang="nl-NL" dirty="0" err="1" smtClean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good-practices</a:t>
            </a:r>
            <a:endParaRPr lang="nl-NL" dirty="0">
              <a:solidFill>
                <a:srgbClr val="002060"/>
              </a:solidFill>
              <a:latin typeface="+mn-lt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nl-NL" dirty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2</a:t>
            </a:r>
            <a:r>
              <a:rPr lang="nl-NL" baseline="30000" dirty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e</a:t>
            </a:r>
            <a:r>
              <a:rPr lang="nl-NL" dirty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 fase: verbinden, </a:t>
            </a:r>
            <a:r>
              <a:rPr lang="nl-NL" dirty="0" smtClean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uitwerken </a:t>
            </a:r>
            <a:r>
              <a:rPr lang="nl-NL" dirty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en </a:t>
            </a:r>
            <a:r>
              <a:rPr lang="nl-NL" dirty="0" smtClean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communiceren, </a:t>
            </a:r>
            <a:r>
              <a:rPr lang="nl-NL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scholing/training, </a:t>
            </a:r>
            <a:endParaRPr lang="nl-NL" dirty="0" smtClean="0">
              <a:solidFill>
                <a:srgbClr val="002060"/>
              </a:solidFill>
              <a:latin typeface="+mn-lt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nl-NL" dirty="0" smtClean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3</a:t>
            </a:r>
            <a:r>
              <a:rPr lang="nl-NL" baseline="30000" dirty="0" smtClean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e</a:t>
            </a:r>
            <a:r>
              <a:rPr lang="nl-NL" dirty="0" smtClean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 </a:t>
            </a:r>
            <a:r>
              <a:rPr lang="nl-NL" dirty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fase: uitvoeren van pilots po-vo-hbo, monitoring </a:t>
            </a:r>
          </a:p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nl-NL" dirty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4</a:t>
            </a:r>
            <a:r>
              <a:rPr lang="nl-NL" baseline="30000" dirty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e</a:t>
            </a:r>
            <a:r>
              <a:rPr lang="nl-NL" dirty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 fase: </a:t>
            </a:r>
            <a:r>
              <a:rPr lang="nl-NL" dirty="0" smtClean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oriënteren op plaats </a:t>
            </a:r>
            <a:r>
              <a:rPr lang="nl-NL" dirty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in leerplan en doorlopende leerlijn</a:t>
            </a:r>
          </a:p>
          <a:p>
            <a:pPr marL="0" indent="0">
              <a:lnSpc>
                <a:spcPct val="150000"/>
              </a:lnSpc>
              <a:buFontTx/>
              <a:buNone/>
              <a:defRPr/>
            </a:pPr>
            <a:endParaRPr lang="nl-NL" altLang="nl-NL" dirty="0">
              <a:solidFill>
                <a:srgbClr val="002060"/>
              </a:solidFill>
              <a:latin typeface="+mn-lt"/>
              <a:cs typeface="Times New Roman"/>
            </a:endParaRPr>
          </a:p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nl-NL" altLang="nl-NL" i="1" dirty="0">
                <a:solidFill>
                  <a:schemeClr val="tx2"/>
                </a:solidFill>
                <a:latin typeface="+mn-lt"/>
                <a:cs typeface="Times New Roman"/>
              </a:rPr>
              <a:t>5</a:t>
            </a:r>
            <a:r>
              <a:rPr lang="nl-NL" altLang="nl-NL" i="1" baseline="30000" dirty="0">
                <a:solidFill>
                  <a:schemeClr val="tx2"/>
                </a:solidFill>
                <a:latin typeface="+mn-lt"/>
                <a:cs typeface="Times New Roman"/>
              </a:rPr>
              <a:t>e</a:t>
            </a:r>
            <a:r>
              <a:rPr lang="nl-NL" altLang="nl-NL" i="1" dirty="0">
                <a:solidFill>
                  <a:schemeClr val="tx2"/>
                </a:solidFill>
                <a:latin typeface="+mn-lt"/>
                <a:cs typeface="Times New Roman"/>
              </a:rPr>
              <a:t> fase: ophalen van de </a:t>
            </a:r>
            <a:r>
              <a:rPr lang="nl-NL" altLang="nl-NL" i="1" dirty="0" smtClean="0">
                <a:solidFill>
                  <a:schemeClr val="tx2"/>
                </a:solidFill>
                <a:latin typeface="+mn-lt"/>
                <a:cs typeface="Times New Roman"/>
              </a:rPr>
              <a:t>eerste resultaten van </a:t>
            </a:r>
            <a:r>
              <a:rPr lang="nl-NL" altLang="nl-NL" i="1" dirty="0" err="1" smtClean="0">
                <a:solidFill>
                  <a:schemeClr val="tx2"/>
                </a:solidFill>
                <a:latin typeface="+mn-lt"/>
                <a:cs typeface="Times New Roman"/>
              </a:rPr>
              <a:t>ondernemendheid</a:t>
            </a:r>
            <a:endParaRPr lang="nl-NL" altLang="nl-NL" i="1" dirty="0">
              <a:solidFill>
                <a:schemeClr val="tx2"/>
              </a:solidFill>
              <a:latin typeface="+mn-lt"/>
              <a:cs typeface="Times New Roman"/>
            </a:endParaRPr>
          </a:p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nl-NL" altLang="nl-NL" i="1" dirty="0">
                <a:solidFill>
                  <a:schemeClr val="tx2"/>
                </a:solidFill>
                <a:latin typeface="+mn-lt"/>
                <a:cs typeface="Times New Roman"/>
              </a:rPr>
              <a:t>6</a:t>
            </a:r>
            <a:r>
              <a:rPr lang="nl-NL" altLang="nl-NL" i="1" baseline="30000" dirty="0">
                <a:solidFill>
                  <a:schemeClr val="tx2"/>
                </a:solidFill>
                <a:latin typeface="+mn-lt"/>
                <a:cs typeface="Times New Roman"/>
              </a:rPr>
              <a:t>e</a:t>
            </a:r>
            <a:r>
              <a:rPr lang="nl-NL" altLang="nl-NL" i="1" dirty="0">
                <a:solidFill>
                  <a:schemeClr val="tx2"/>
                </a:solidFill>
                <a:latin typeface="+mn-lt"/>
                <a:cs typeface="Times New Roman"/>
              </a:rPr>
              <a:t> fase: presenteren en delen van de </a:t>
            </a:r>
            <a:r>
              <a:rPr lang="nl-NL" altLang="nl-NL" i="1" dirty="0" smtClean="0">
                <a:solidFill>
                  <a:schemeClr val="tx2"/>
                </a:solidFill>
                <a:latin typeface="+mn-lt"/>
                <a:cs typeface="Times New Roman"/>
              </a:rPr>
              <a:t>resultaten met belanghebbenden</a:t>
            </a:r>
            <a:endParaRPr lang="nl-NL" altLang="nl-NL" i="1" dirty="0">
              <a:solidFill>
                <a:schemeClr val="tx2"/>
              </a:solidFill>
              <a:latin typeface="+mn-lt"/>
              <a:cs typeface="Times New Roman"/>
            </a:endParaRPr>
          </a:p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nl-NL" altLang="nl-NL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Times New Roman"/>
              </a:rPr>
              <a:t>7</a:t>
            </a:r>
            <a:r>
              <a:rPr lang="nl-NL" altLang="nl-NL" i="1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Times New Roman"/>
              </a:rPr>
              <a:t>e</a:t>
            </a:r>
            <a:r>
              <a:rPr lang="nl-NL" altLang="nl-NL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Times New Roman"/>
              </a:rPr>
              <a:t> fase: doorzetten en uitbreiden van de succesvolle en </a:t>
            </a:r>
            <a:r>
              <a:rPr lang="nl-NL" altLang="nl-NL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Times New Roman"/>
              </a:rPr>
              <a:t>evt</a:t>
            </a:r>
            <a:r>
              <a:rPr lang="nl-NL" altLang="nl-NL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Times New Roman"/>
              </a:rPr>
              <a:t> nieuwe pilots</a:t>
            </a:r>
          </a:p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nl-NL" altLang="nl-NL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Times New Roman"/>
              </a:rPr>
              <a:t>8</a:t>
            </a:r>
            <a:r>
              <a:rPr lang="nl-NL" altLang="nl-NL" i="1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Times New Roman"/>
              </a:rPr>
              <a:t>e</a:t>
            </a:r>
            <a:r>
              <a:rPr lang="nl-NL" altLang="nl-NL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Times New Roman"/>
              </a:rPr>
              <a:t> fase: overdragen en </a:t>
            </a:r>
            <a:r>
              <a:rPr lang="nl-NL" altLang="nl-NL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Times New Roman"/>
              </a:rPr>
              <a:t>integreren </a:t>
            </a:r>
            <a:r>
              <a:rPr lang="nl-NL" altLang="nl-NL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Times New Roman"/>
              </a:rPr>
              <a:t>in de dagelijkse </a:t>
            </a:r>
            <a:r>
              <a:rPr lang="nl-NL" altLang="nl-NL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Times New Roman"/>
              </a:rPr>
              <a:t>praktijk en koppelen aan maatschappelijke initiatieven</a:t>
            </a:r>
            <a:endParaRPr lang="nl-NL" altLang="nl-NL" i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 bwMode="auto">
          <a:xfrm>
            <a:off x="1425844" y="305041"/>
            <a:ext cx="7005234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+mj-lt"/>
                <a:ea typeface="Geneva" pitchFamily="-65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-65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-65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-65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-65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-65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-65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-65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-65" charset="-128"/>
              </a:defRPr>
            </a:lvl9pPr>
          </a:lstStyle>
          <a:p>
            <a:r>
              <a:rPr lang="nl-NL" altLang="nl-NL" sz="3600" dirty="0" smtClean="0">
                <a:latin typeface="+mn-lt"/>
              </a:rPr>
              <a:t>De Aanpak		Agile Ontwerpen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1476375" y="1428750"/>
            <a:ext cx="652462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–"/>
            </a:pPr>
            <a:r>
              <a:rPr lang="nl-NL" sz="2400" b="1" i="1" dirty="0">
                <a:solidFill>
                  <a:schemeClr val="tx2"/>
                </a:solidFill>
                <a:latin typeface="+mn-lt"/>
              </a:rPr>
              <a:t>Personen en interacties </a:t>
            </a:r>
            <a:r>
              <a:rPr lang="nl-NL" sz="2400" i="1" dirty="0">
                <a:solidFill>
                  <a:schemeClr val="tx2"/>
                </a:solidFill>
                <a:latin typeface="+mn-lt"/>
              </a:rPr>
              <a:t>boven processen en </a:t>
            </a:r>
            <a:r>
              <a:rPr lang="nl-NL" sz="2400" i="1" dirty="0" smtClean="0">
                <a:solidFill>
                  <a:schemeClr val="tx2"/>
                </a:solidFill>
                <a:latin typeface="+mn-lt"/>
              </a:rPr>
              <a:t>tools.</a:t>
            </a:r>
          </a:p>
          <a:p>
            <a:pPr marL="285750" indent="-285750">
              <a:buFontTx/>
              <a:buChar char="–"/>
            </a:pPr>
            <a:endParaRPr lang="nl-NL" sz="2400" i="1" dirty="0" smtClean="0">
              <a:solidFill>
                <a:schemeClr val="tx2"/>
              </a:solidFill>
              <a:latin typeface="+mn-lt"/>
            </a:endParaRPr>
          </a:p>
          <a:p>
            <a:pPr marL="285750" indent="-285750">
              <a:buFontTx/>
              <a:buChar char="–"/>
            </a:pPr>
            <a:r>
              <a:rPr lang="nl-NL" sz="2400" i="1" dirty="0" smtClean="0">
                <a:solidFill>
                  <a:schemeClr val="tx2"/>
                </a:solidFill>
                <a:latin typeface="+mn-lt"/>
              </a:rPr>
              <a:t>Kleine eenheden </a:t>
            </a:r>
            <a:r>
              <a:rPr lang="nl-NL" sz="2400" b="1" i="1" dirty="0">
                <a:solidFill>
                  <a:schemeClr val="tx2"/>
                </a:solidFill>
                <a:latin typeface="+mn-lt"/>
              </a:rPr>
              <a:t>die </a:t>
            </a:r>
            <a:r>
              <a:rPr lang="nl-NL" sz="2400" b="1" i="1" dirty="0" smtClean="0">
                <a:solidFill>
                  <a:schemeClr val="tx2"/>
                </a:solidFill>
                <a:latin typeface="+mn-lt"/>
              </a:rPr>
              <a:t>werken </a:t>
            </a:r>
            <a:r>
              <a:rPr lang="nl-NL" sz="2400" i="1" dirty="0">
                <a:solidFill>
                  <a:schemeClr val="tx2"/>
                </a:solidFill>
                <a:latin typeface="+mn-lt"/>
              </a:rPr>
              <a:t>boven lijvige </a:t>
            </a:r>
            <a:r>
              <a:rPr lang="nl-NL" sz="2400" i="1" dirty="0" smtClean="0">
                <a:solidFill>
                  <a:schemeClr val="tx2"/>
                </a:solidFill>
                <a:latin typeface="+mn-lt"/>
              </a:rPr>
              <a:t>documentatie.</a:t>
            </a:r>
          </a:p>
          <a:p>
            <a:pPr marL="285750" indent="-285750">
              <a:buFontTx/>
              <a:buChar char="–"/>
            </a:pPr>
            <a:endParaRPr lang="nl-NL" sz="2400" i="1" dirty="0" smtClean="0">
              <a:solidFill>
                <a:schemeClr val="tx2"/>
              </a:solidFill>
              <a:latin typeface="+mn-lt"/>
            </a:endParaRPr>
          </a:p>
          <a:p>
            <a:pPr marL="285750" indent="-285750">
              <a:buFontTx/>
              <a:buChar char="–"/>
            </a:pPr>
            <a:r>
              <a:rPr lang="nl-NL" sz="2400" b="1" i="1" dirty="0" smtClean="0">
                <a:solidFill>
                  <a:schemeClr val="tx2"/>
                </a:solidFill>
                <a:latin typeface="+mn-lt"/>
              </a:rPr>
              <a:t>Samenwerking</a:t>
            </a:r>
            <a:r>
              <a:rPr lang="nl-NL" sz="2400" i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nl-NL" sz="2400" i="1" dirty="0">
                <a:solidFill>
                  <a:schemeClr val="tx2"/>
                </a:solidFill>
                <a:latin typeface="+mn-lt"/>
              </a:rPr>
              <a:t>met de </a:t>
            </a:r>
            <a:r>
              <a:rPr lang="nl-NL" sz="2400" i="1" dirty="0" smtClean="0">
                <a:solidFill>
                  <a:schemeClr val="tx2"/>
                </a:solidFill>
                <a:latin typeface="+mn-lt"/>
              </a:rPr>
              <a:t>klant/team </a:t>
            </a:r>
            <a:r>
              <a:rPr lang="nl-NL" sz="2400" i="1" dirty="0">
                <a:solidFill>
                  <a:schemeClr val="tx2"/>
                </a:solidFill>
                <a:latin typeface="+mn-lt"/>
              </a:rPr>
              <a:t>boven onderhandeling over het </a:t>
            </a:r>
            <a:r>
              <a:rPr lang="nl-NL" sz="2400" i="1" dirty="0" smtClean="0">
                <a:solidFill>
                  <a:schemeClr val="tx2"/>
                </a:solidFill>
                <a:latin typeface="+mn-lt"/>
              </a:rPr>
              <a:t>contract.</a:t>
            </a:r>
          </a:p>
          <a:p>
            <a:pPr marL="285750" indent="-285750">
              <a:buFontTx/>
              <a:buChar char="–"/>
            </a:pPr>
            <a:endParaRPr lang="nl-NL" sz="2400" i="1" dirty="0" smtClean="0">
              <a:solidFill>
                <a:schemeClr val="tx2"/>
              </a:solidFill>
              <a:latin typeface="+mn-lt"/>
            </a:endParaRPr>
          </a:p>
          <a:p>
            <a:pPr marL="285750" indent="-285750">
              <a:buFontTx/>
              <a:buChar char="–"/>
            </a:pPr>
            <a:r>
              <a:rPr lang="nl-NL" sz="2400" b="1" i="1" dirty="0" smtClean="0">
                <a:solidFill>
                  <a:schemeClr val="tx2"/>
                </a:solidFill>
                <a:latin typeface="+mn-lt"/>
              </a:rPr>
              <a:t>Omgaan </a:t>
            </a:r>
            <a:r>
              <a:rPr lang="nl-NL" sz="2400" b="1" i="1" dirty="0">
                <a:solidFill>
                  <a:schemeClr val="tx2"/>
                </a:solidFill>
                <a:latin typeface="+mn-lt"/>
              </a:rPr>
              <a:t>met verandering </a:t>
            </a:r>
            <a:r>
              <a:rPr lang="nl-NL" sz="2400" i="1" dirty="0">
                <a:solidFill>
                  <a:schemeClr val="tx2"/>
                </a:solidFill>
                <a:latin typeface="+mn-lt"/>
              </a:rPr>
              <a:t>boven het volgen van een plan.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1552574" y="575191"/>
            <a:ext cx="6353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i="1" dirty="0" smtClean="0">
                <a:latin typeface="+mn-lt"/>
              </a:rPr>
              <a:t>Agile Ontwerpen</a:t>
            </a:r>
            <a:endParaRPr lang="nl-NL" sz="3200" b="1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10446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1514</TotalTime>
  <Words>723</Words>
  <Application>Microsoft Office PowerPoint</Application>
  <PresentationFormat>Diavoorstelling (4:3)</PresentationFormat>
  <Paragraphs>132</Paragraphs>
  <Slides>20</Slides>
  <Notes>7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1" baseType="lpstr">
      <vt:lpstr>Office-thema</vt:lpstr>
      <vt:lpstr>PowerPoint-presentatie</vt:lpstr>
      <vt:lpstr>Stan Vloet</vt:lpstr>
      <vt:lpstr>Katja Brooijmans</vt:lpstr>
      <vt:lpstr>Alma van Bommel </vt:lpstr>
      <vt:lpstr>Margo van den Oord</vt:lpstr>
      <vt:lpstr>PowerPoint-presentatie</vt:lpstr>
      <vt:lpstr>Ondernemend, hoe word je dat?</vt:lpstr>
      <vt:lpstr>PowerPoint-presentatie</vt:lpstr>
      <vt:lpstr>PowerPoint-presentatie</vt:lpstr>
      <vt:lpstr>1e fase: ophalen van ondernemende good practices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De Twee Snoeken Communicatie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Bart Smit</dc:creator>
  <cp:lastModifiedBy>Margo</cp:lastModifiedBy>
  <cp:revision>51</cp:revision>
  <dcterms:created xsi:type="dcterms:W3CDTF">2013-12-11T08:37:13Z</dcterms:created>
  <dcterms:modified xsi:type="dcterms:W3CDTF">2015-01-23T12:44:53Z</dcterms:modified>
</cp:coreProperties>
</file>