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4">
  <p:sldMasterIdLst>
    <p:sldMasterId id="2147483724" r:id="rId1"/>
  </p:sldMasterIdLst>
  <p:notesMasterIdLst>
    <p:notesMasterId r:id="rId11"/>
  </p:notesMasterIdLst>
  <p:sldIdLst>
    <p:sldId id="256" r:id="rId2"/>
    <p:sldId id="257" r:id="rId3"/>
    <p:sldId id="261" r:id="rId4"/>
    <p:sldId id="258" r:id="rId5"/>
    <p:sldId id="260" r:id="rId6"/>
    <p:sldId id="262" r:id="rId7"/>
    <p:sldId id="264" r:id="rId8"/>
    <p:sldId id="265" r:id="rId9"/>
    <p:sldId id="266" r:id="rId10"/>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16" autoAdjust="0"/>
    <p:restoredTop sz="81304" autoAdjust="0"/>
  </p:normalViewPr>
  <p:slideViewPr>
    <p:cSldViewPr snapToGrid="0">
      <p:cViewPr>
        <p:scale>
          <a:sx n="60" d="100"/>
          <a:sy n="60" d="100"/>
        </p:scale>
        <p:origin x="-82" y="-24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92FBCB2-4F77-4CA0-84D0-CDFA29BF4110}" type="datetimeFigureOut">
              <a:rPr lang="nl-NL" smtClean="0"/>
              <a:t>6-2-2018</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0C8F2FC-1394-488F-ADBD-0F6325806743}" type="slidenum">
              <a:rPr lang="nl-NL" smtClean="0"/>
              <a:t>‹nr.›</a:t>
            </a:fld>
            <a:endParaRPr lang="nl-NL"/>
          </a:p>
        </p:txBody>
      </p:sp>
    </p:spTree>
    <p:extLst>
      <p:ext uri="{BB962C8B-B14F-4D97-AF65-F5344CB8AC3E}">
        <p14:creationId xmlns:p14="http://schemas.microsoft.com/office/powerpoint/2010/main" val="30943424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C0C8F2FC-1394-488F-ADBD-0F6325806743}" type="slidenum">
              <a:rPr lang="nl-NL" smtClean="0"/>
              <a:t>1</a:t>
            </a:fld>
            <a:endParaRPr lang="nl-NL"/>
          </a:p>
        </p:txBody>
      </p:sp>
    </p:spTree>
    <p:extLst>
      <p:ext uri="{BB962C8B-B14F-4D97-AF65-F5344CB8AC3E}">
        <p14:creationId xmlns:p14="http://schemas.microsoft.com/office/powerpoint/2010/main" val="20872706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Afbakeningen</a:t>
            </a:r>
            <a:r>
              <a:rPr lang="nl-NL" baseline="0" dirty="0"/>
              <a:t> en omvang onderzoeksgebied,</a:t>
            </a:r>
          </a:p>
          <a:p>
            <a:endParaRPr lang="nl-NL" dirty="0"/>
          </a:p>
          <a:p>
            <a:r>
              <a:rPr lang="nl-NL" dirty="0"/>
              <a:t>Welke looproutes worden </a:t>
            </a:r>
            <a:r>
              <a:rPr lang="nl-NL" dirty="0" smtClean="0"/>
              <a:t>genomen en </a:t>
            </a:r>
            <a:r>
              <a:rPr lang="nl-NL" dirty="0"/>
              <a:t>welke voorzieningen zijn</a:t>
            </a:r>
            <a:r>
              <a:rPr lang="nl-NL" baseline="0" dirty="0"/>
              <a:t> er </a:t>
            </a:r>
            <a:r>
              <a:rPr lang="nl-NL" baseline="0" dirty="0" smtClean="0"/>
              <a:t>getroffen. Vertel </a:t>
            </a:r>
            <a:r>
              <a:rPr lang="nl-NL" baseline="0" dirty="0"/>
              <a:t>dat er daar 2 instanties schoon maken en </a:t>
            </a:r>
            <a:r>
              <a:rPr lang="nl-NL" baseline="0" dirty="0" smtClean="0"/>
              <a:t>vrijwilligers </a:t>
            </a:r>
            <a:r>
              <a:rPr lang="nl-NL" baseline="0" dirty="0"/>
              <a:t>(</a:t>
            </a:r>
            <a:r>
              <a:rPr lang="nl-NL" baseline="0" dirty="0" smtClean="0"/>
              <a:t>omwonenden) </a:t>
            </a:r>
            <a:r>
              <a:rPr lang="nl-NL" baseline="0" dirty="0"/>
              <a:t>en dat ik daarbij een aantal dagen zal meelopen om afval te meten hier vertel ik later meer </a:t>
            </a:r>
            <a:r>
              <a:rPr lang="nl-NL" baseline="0" dirty="0" smtClean="0"/>
              <a:t>over. </a:t>
            </a:r>
            <a:endParaRPr lang="nl-NL" baseline="0" dirty="0"/>
          </a:p>
          <a:p>
            <a:endParaRPr lang="nl-NL" baseline="0" dirty="0"/>
          </a:p>
          <a:p>
            <a:endParaRPr lang="nl-NL" dirty="0"/>
          </a:p>
        </p:txBody>
      </p:sp>
      <p:sp>
        <p:nvSpPr>
          <p:cNvPr id="4" name="Tijdelijke aanduiding voor dianummer 3"/>
          <p:cNvSpPr>
            <a:spLocks noGrp="1"/>
          </p:cNvSpPr>
          <p:nvPr>
            <p:ph type="sldNum" sz="quarter" idx="10"/>
          </p:nvPr>
        </p:nvSpPr>
        <p:spPr/>
        <p:txBody>
          <a:bodyPr/>
          <a:lstStyle/>
          <a:p>
            <a:fld id="{C0C8F2FC-1394-488F-ADBD-0F6325806743}" type="slidenum">
              <a:rPr lang="nl-NL" smtClean="0"/>
              <a:t>4</a:t>
            </a:fld>
            <a:endParaRPr lang="nl-NL"/>
          </a:p>
        </p:txBody>
      </p:sp>
    </p:spTree>
    <p:extLst>
      <p:ext uri="{BB962C8B-B14F-4D97-AF65-F5344CB8AC3E}">
        <p14:creationId xmlns:p14="http://schemas.microsoft.com/office/powerpoint/2010/main" val="25250129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Doormiddel</a:t>
            </a:r>
            <a:r>
              <a:rPr lang="nl-NL" baseline="0" dirty="0"/>
              <a:t> van enquêtes zowel digitaal als zelf in het paleiskwartier enquêteren wil ik erachter zien te komen wat de kern van het probleem is. Dit wil ik bereiken door vragen te stellen als : wat zou er volgens u nodig zijn om het Paleiskwartier schoon te houden. Doormiddel van deze vragen kan ik er achter komen waarom het afval niet in de vuilnisbakken wordt gegooid, hier kan direct een passende oplossing voor </a:t>
            </a:r>
            <a:r>
              <a:rPr lang="nl-NL" baseline="0" dirty="0" smtClean="0"/>
              <a:t>gezocht </a:t>
            </a:r>
            <a:r>
              <a:rPr lang="nl-NL" baseline="0" dirty="0"/>
              <a:t>worden. Ook wordt er een profiel op gesteld door te vragen naar de leeftijd en waarom deze persoon hier is. Deze informatie moet er tijdens de uitvoering voor zorgen dat de vervuiler </a:t>
            </a:r>
            <a:r>
              <a:rPr lang="nl-NL" baseline="0" dirty="0" smtClean="0"/>
              <a:t>op de </a:t>
            </a:r>
            <a:r>
              <a:rPr lang="nl-NL" baseline="0" dirty="0"/>
              <a:t>meest geschikte manier bereikt </a:t>
            </a:r>
            <a:r>
              <a:rPr lang="nl-NL" baseline="0" dirty="0" smtClean="0"/>
              <a:t>wordt.</a:t>
            </a:r>
            <a:endParaRPr lang="nl-NL" baseline="0" dirty="0"/>
          </a:p>
          <a:p>
            <a:endParaRPr lang="nl-NL" baseline="0" dirty="0"/>
          </a:p>
          <a:p>
            <a:r>
              <a:rPr lang="nl-NL" baseline="0" dirty="0"/>
              <a:t>Door de meeloopdagen bij de reinigingsinstanties kan ik een beeld schetsen van de hoeveelheid afval in de vuilnisbakken en wat voor afval het is blikjes, zakjes van </a:t>
            </a:r>
            <a:r>
              <a:rPr lang="nl-NL" baseline="0" dirty="0" smtClean="0"/>
              <a:t>frikandellenbroodjes enzovoorts </a:t>
            </a:r>
            <a:r>
              <a:rPr lang="nl-NL" baseline="0" dirty="0"/>
              <a:t>maar ook de hoeveelheid zwerfafval. Dit is nodig voor een latere koste baten </a:t>
            </a:r>
            <a:r>
              <a:rPr lang="nl-NL" baseline="0" dirty="0" smtClean="0"/>
              <a:t>analyse. </a:t>
            </a:r>
            <a:endParaRPr lang="nl-NL" dirty="0"/>
          </a:p>
        </p:txBody>
      </p:sp>
      <p:sp>
        <p:nvSpPr>
          <p:cNvPr id="4" name="Tijdelijke aanduiding voor dianummer 3"/>
          <p:cNvSpPr>
            <a:spLocks noGrp="1"/>
          </p:cNvSpPr>
          <p:nvPr>
            <p:ph type="sldNum" sz="quarter" idx="10"/>
          </p:nvPr>
        </p:nvSpPr>
        <p:spPr/>
        <p:txBody>
          <a:bodyPr/>
          <a:lstStyle/>
          <a:p>
            <a:fld id="{C0C8F2FC-1394-488F-ADBD-0F6325806743}" type="slidenum">
              <a:rPr lang="nl-NL" smtClean="0"/>
              <a:t>5</a:t>
            </a:fld>
            <a:endParaRPr lang="nl-NL"/>
          </a:p>
        </p:txBody>
      </p:sp>
    </p:spTree>
    <p:extLst>
      <p:ext uri="{BB962C8B-B14F-4D97-AF65-F5344CB8AC3E}">
        <p14:creationId xmlns:p14="http://schemas.microsoft.com/office/powerpoint/2010/main" val="9334980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Mijn onderzoek zal</a:t>
            </a:r>
            <a:r>
              <a:rPr lang="nl-NL" baseline="0" dirty="0"/>
              <a:t> zich richten op korte termijn. Maar voor op de lange termijn streef ik naar het opstarten van een projectteam die dit project </a:t>
            </a:r>
            <a:r>
              <a:rPr lang="nl-NL" baseline="0" dirty="0" smtClean="0"/>
              <a:t>doorpakt </a:t>
            </a:r>
            <a:r>
              <a:rPr lang="nl-NL" baseline="0" dirty="0"/>
              <a:t>maar voor op </a:t>
            </a:r>
            <a:r>
              <a:rPr lang="nl-NL" baseline="0" dirty="0" smtClean="0"/>
              <a:t>lange </a:t>
            </a:r>
            <a:r>
              <a:rPr lang="nl-NL" baseline="0" dirty="0"/>
              <a:t>termijn.  Binnen dit projectteam zou ik graag de scholen en eventueel bedrijven gelegen rond het onderwijsboulevard willen betrekken. Dit team zou zich dan bezig </a:t>
            </a:r>
            <a:r>
              <a:rPr lang="nl-NL" baseline="0" dirty="0" smtClean="0"/>
              <a:t>kunnen </a:t>
            </a:r>
            <a:r>
              <a:rPr lang="nl-NL" baseline="0" dirty="0"/>
              <a:t>houden met bewustwording of vermindering van afval </a:t>
            </a:r>
            <a:r>
              <a:rPr lang="nl-NL" baseline="0" dirty="0" smtClean="0"/>
              <a:t>bijvoorbeeld door </a:t>
            </a:r>
            <a:r>
              <a:rPr lang="nl-NL" baseline="0" dirty="0"/>
              <a:t>verpakkingen bij </a:t>
            </a:r>
            <a:r>
              <a:rPr lang="nl-NL" baseline="0" dirty="0" smtClean="0"/>
              <a:t>de </a:t>
            </a:r>
            <a:r>
              <a:rPr lang="nl-NL" baseline="0" dirty="0" err="1" smtClean="0"/>
              <a:t>Emté</a:t>
            </a:r>
            <a:r>
              <a:rPr lang="nl-NL" baseline="0" dirty="0" smtClean="0"/>
              <a:t> </a:t>
            </a:r>
            <a:r>
              <a:rPr lang="nl-NL" baseline="0" dirty="0"/>
              <a:t>te </a:t>
            </a:r>
            <a:r>
              <a:rPr lang="nl-NL" baseline="0" dirty="0" smtClean="0"/>
              <a:t>verminderen. </a:t>
            </a:r>
            <a:endParaRPr lang="nl-NL" baseline="0" dirty="0"/>
          </a:p>
          <a:p>
            <a:endParaRPr lang="nl-NL" baseline="0" dirty="0"/>
          </a:p>
          <a:p>
            <a:r>
              <a:rPr lang="nl-NL" baseline="0" dirty="0"/>
              <a:t>Voor op de korte termijn zal ik door de vooraf uitgevoerde enquêtes duidelijkheid gecreëerd zijn naar de  kern van het probleem. Doormiddel van </a:t>
            </a:r>
            <a:r>
              <a:rPr lang="nl-NL" baseline="0" dirty="0" smtClean="0"/>
              <a:t>literatuurstudies, brainstormen </a:t>
            </a:r>
            <a:r>
              <a:rPr lang="nl-NL" baseline="0" dirty="0"/>
              <a:t>en professionele adviezen wordt een maximum van de 3 beste mogelijke oplossingen uitgekozen die verder uitgewerkt worden tot een adviesrapport waarin de voor, nadelen, kosten en baten worden weergegeven</a:t>
            </a:r>
            <a:endParaRPr lang="nl-NL" dirty="0"/>
          </a:p>
        </p:txBody>
      </p:sp>
      <p:sp>
        <p:nvSpPr>
          <p:cNvPr id="4" name="Tijdelijke aanduiding voor dianummer 3"/>
          <p:cNvSpPr>
            <a:spLocks noGrp="1"/>
          </p:cNvSpPr>
          <p:nvPr>
            <p:ph type="sldNum" sz="quarter" idx="10"/>
          </p:nvPr>
        </p:nvSpPr>
        <p:spPr/>
        <p:txBody>
          <a:bodyPr/>
          <a:lstStyle/>
          <a:p>
            <a:fld id="{C0C8F2FC-1394-488F-ADBD-0F6325806743}" type="slidenum">
              <a:rPr lang="nl-NL" smtClean="0"/>
              <a:t>6</a:t>
            </a:fld>
            <a:endParaRPr lang="nl-NL"/>
          </a:p>
        </p:txBody>
      </p:sp>
    </p:spTree>
    <p:extLst>
      <p:ext uri="{BB962C8B-B14F-4D97-AF65-F5344CB8AC3E}">
        <p14:creationId xmlns:p14="http://schemas.microsoft.com/office/powerpoint/2010/main" val="27190535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C0C8F2FC-1394-488F-ADBD-0F6325806743}" type="slidenum">
              <a:rPr lang="nl-NL" smtClean="0"/>
              <a:t>7</a:t>
            </a:fld>
            <a:endParaRPr lang="nl-NL"/>
          </a:p>
        </p:txBody>
      </p:sp>
    </p:spTree>
    <p:extLst>
      <p:ext uri="{BB962C8B-B14F-4D97-AF65-F5344CB8AC3E}">
        <p14:creationId xmlns:p14="http://schemas.microsoft.com/office/powerpoint/2010/main" val="39427407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dia">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nl-NL"/>
              <a:t>Klik om de stijl te bewerken</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a:t>Klik om de ondertitelstijl van het model te bewerken</a:t>
            </a:r>
            <a:endParaRPr lang="en-US" dirty="0"/>
          </a:p>
        </p:txBody>
      </p:sp>
      <p:sp>
        <p:nvSpPr>
          <p:cNvPr id="4" name="Date Placeholder 3"/>
          <p:cNvSpPr>
            <a:spLocks noGrp="1"/>
          </p:cNvSpPr>
          <p:nvPr>
            <p:ph type="dt" sz="half" idx="10"/>
          </p:nvPr>
        </p:nvSpPr>
        <p:spPr/>
        <p:txBody>
          <a:bodyPr/>
          <a:lstStyle/>
          <a:p>
            <a:fld id="{D1EC1764-49FB-4731-8613-DCEAD66696BD}" type="datetimeFigureOut">
              <a:rPr lang="nl-NL" smtClean="0"/>
              <a:t>6-2-2018</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BD7ACA1F-6B5E-4250-B9D1-0DD20745196F}" type="slidenum">
              <a:rPr lang="nl-NL" smtClean="0"/>
              <a:t>‹nr.›</a:t>
            </a:fld>
            <a:endParaRPr lang="nl-NL"/>
          </a:p>
        </p:txBody>
      </p:sp>
    </p:spTree>
    <p:extLst>
      <p:ext uri="{BB962C8B-B14F-4D97-AF65-F5344CB8AC3E}">
        <p14:creationId xmlns:p14="http://schemas.microsoft.com/office/powerpoint/2010/main" val="226678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el en bijschrift">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nl-NL"/>
              <a:t>Klik om de stijl te bewerken</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Klik om de modelstijlen te bewerken</a:t>
            </a:r>
          </a:p>
        </p:txBody>
      </p:sp>
      <p:sp>
        <p:nvSpPr>
          <p:cNvPr id="4" name="Date Placeholder 3"/>
          <p:cNvSpPr>
            <a:spLocks noGrp="1"/>
          </p:cNvSpPr>
          <p:nvPr>
            <p:ph type="dt" sz="half" idx="10"/>
          </p:nvPr>
        </p:nvSpPr>
        <p:spPr/>
        <p:txBody>
          <a:bodyPr/>
          <a:lstStyle/>
          <a:p>
            <a:fld id="{D1EC1764-49FB-4731-8613-DCEAD66696BD}" type="datetimeFigureOut">
              <a:rPr lang="nl-NL" smtClean="0"/>
              <a:t>6-2-2018</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BD7ACA1F-6B5E-4250-B9D1-0DD20745196F}" type="slidenum">
              <a:rPr lang="nl-NL" smtClean="0"/>
              <a:t>‹nr.›</a:t>
            </a:fld>
            <a:endParaRPr lang="nl-NL"/>
          </a:p>
        </p:txBody>
      </p:sp>
    </p:spTree>
    <p:extLst>
      <p:ext uri="{BB962C8B-B14F-4D97-AF65-F5344CB8AC3E}">
        <p14:creationId xmlns:p14="http://schemas.microsoft.com/office/powerpoint/2010/main" val="28372919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iteraat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nl-NL"/>
              <a:t>Klik om de stijl te bewerken</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nl-NL"/>
              <a:t>Klik om de modelstijlen te bewerken</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Klik om de modelstijlen te bewerken</a:t>
            </a:r>
          </a:p>
        </p:txBody>
      </p:sp>
      <p:sp>
        <p:nvSpPr>
          <p:cNvPr id="4" name="Date Placeholder 3"/>
          <p:cNvSpPr>
            <a:spLocks noGrp="1"/>
          </p:cNvSpPr>
          <p:nvPr>
            <p:ph type="dt" sz="half" idx="10"/>
          </p:nvPr>
        </p:nvSpPr>
        <p:spPr/>
        <p:txBody>
          <a:bodyPr/>
          <a:lstStyle/>
          <a:p>
            <a:fld id="{D1EC1764-49FB-4731-8613-DCEAD66696BD}" type="datetimeFigureOut">
              <a:rPr lang="nl-NL" smtClean="0"/>
              <a:t>6-2-2018</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BD7ACA1F-6B5E-4250-B9D1-0DD20745196F}" type="slidenum">
              <a:rPr lang="nl-NL" smtClean="0"/>
              <a:t>‹nr.›</a:t>
            </a:fld>
            <a:endParaRPr lang="nl-NL"/>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35624827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amkaartje">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nl-NL"/>
              <a:t>Klik om de stijl te bewerken</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Klik om de modelstijlen te bewerken</a:t>
            </a:r>
          </a:p>
        </p:txBody>
      </p:sp>
      <p:sp>
        <p:nvSpPr>
          <p:cNvPr id="4" name="Date Placeholder 3"/>
          <p:cNvSpPr>
            <a:spLocks noGrp="1"/>
          </p:cNvSpPr>
          <p:nvPr>
            <p:ph type="dt" sz="half" idx="10"/>
          </p:nvPr>
        </p:nvSpPr>
        <p:spPr/>
        <p:txBody>
          <a:bodyPr/>
          <a:lstStyle/>
          <a:p>
            <a:fld id="{D1EC1764-49FB-4731-8613-DCEAD66696BD}" type="datetimeFigureOut">
              <a:rPr lang="nl-NL" smtClean="0"/>
              <a:t>6-2-2018</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BD7ACA1F-6B5E-4250-B9D1-0DD20745196F}" type="slidenum">
              <a:rPr lang="nl-NL" smtClean="0"/>
              <a:t>‹nr.›</a:t>
            </a:fld>
            <a:endParaRPr lang="nl-NL"/>
          </a:p>
        </p:txBody>
      </p:sp>
    </p:spTree>
    <p:extLst>
      <p:ext uri="{BB962C8B-B14F-4D97-AF65-F5344CB8AC3E}">
        <p14:creationId xmlns:p14="http://schemas.microsoft.com/office/powerpoint/2010/main" val="283637769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Offerte naamkaartje">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nl-NL"/>
              <a:t>Klik om de stijl te bewerken</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nl-NL"/>
              <a:t>Klik om de modelstijlen te bewerken</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Klik om de modelstijlen te bewerken</a:t>
            </a:r>
          </a:p>
        </p:txBody>
      </p:sp>
      <p:sp>
        <p:nvSpPr>
          <p:cNvPr id="4" name="Date Placeholder 3"/>
          <p:cNvSpPr>
            <a:spLocks noGrp="1"/>
          </p:cNvSpPr>
          <p:nvPr>
            <p:ph type="dt" sz="half" idx="10"/>
          </p:nvPr>
        </p:nvSpPr>
        <p:spPr/>
        <p:txBody>
          <a:bodyPr/>
          <a:lstStyle/>
          <a:p>
            <a:fld id="{D1EC1764-49FB-4731-8613-DCEAD66696BD}" type="datetimeFigureOut">
              <a:rPr lang="nl-NL" smtClean="0"/>
              <a:t>6-2-2018</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BD7ACA1F-6B5E-4250-B9D1-0DD20745196F}" type="slidenum">
              <a:rPr lang="nl-NL" smtClean="0"/>
              <a:t>‹nr.›</a:t>
            </a:fld>
            <a:endParaRPr lang="nl-NL"/>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420450936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Waar of onwaar">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nl-NL"/>
              <a:t>Klik om de stijl te bewerken</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nl-NL"/>
              <a:t>Klik om de modelstijlen te bewerken</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Klik om de modelstijlen te bewerken</a:t>
            </a:r>
          </a:p>
        </p:txBody>
      </p:sp>
      <p:sp>
        <p:nvSpPr>
          <p:cNvPr id="4" name="Date Placeholder 3"/>
          <p:cNvSpPr>
            <a:spLocks noGrp="1"/>
          </p:cNvSpPr>
          <p:nvPr>
            <p:ph type="dt" sz="half" idx="10"/>
          </p:nvPr>
        </p:nvSpPr>
        <p:spPr/>
        <p:txBody>
          <a:bodyPr/>
          <a:lstStyle/>
          <a:p>
            <a:fld id="{D1EC1764-49FB-4731-8613-DCEAD66696BD}" type="datetimeFigureOut">
              <a:rPr lang="nl-NL" smtClean="0"/>
              <a:t>6-2-2018</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BD7ACA1F-6B5E-4250-B9D1-0DD20745196F}" type="slidenum">
              <a:rPr lang="nl-NL" smtClean="0"/>
              <a:t>‹nr.›</a:t>
            </a:fld>
            <a:endParaRPr lang="nl-NL"/>
          </a:p>
        </p:txBody>
      </p:sp>
    </p:spTree>
    <p:extLst>
      <p:ext uri="{BB962C8B-B14F-4D97-AF65-F5344CB8AC3E}">
        <p14:creationId xmlns:p14="http://schemas.microsoft.com/office/powerpoint/2010/main" val="236216895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de stijl te bewerken</a:t>
            </a:r>
            <a:endParaRPr lang="en-US" dirty="0"/>
          </a:p>
        </p:txBody>
      </p:sp>
      <p:sp>
        <p:nvSpPr>
          <p:cNvPr id="3" name="Vertical Text Placeholder 2"/>
          <p:cNvSpPr>
            <a:spLocks noGrp="1"/>
          </p:cNvSpPr>
          <p:nvPr>
            <p:ph type="body" orient="vert" idx="1"/>
          </p:nvPr>
        </p:nvSpPr>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fld id="{D1EC1764-49FB-4731-8613-DCEAD66696BD}" type="datetimeFigureOut">
              <a:rPr lang="nl-NL" smtClean="0"/>
              <a:t>6-2-2018</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BD7ACA1F-6B5E-4250-B9D1-0DD20745196F}" type="slidenum">
              <a:rPr lang="nl-NL" smtClean="0"/>
              <a:t>‹nr.›</a:t>
            </a:fld>
            <a:endParaRPr lang="nl-NL"/>
          </a:p>
        </p:txBody>
      </p:sp>
    </p:spTree>
    <p:extLst>
      <p:ext uri="{BB962C8B-B14F-4D97-AF65-F5344CB8AC3E}">
        <p14:creationId xmlns:p14="http://schemas.microsoft.com/office/powerpoint/2010/main" val="388429772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nl-NL"/>
              <a:t>Klik om de stijl te bewerken</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fld id="{D1EC1764-49FB-4731-8613-DCEAD66696BD}" type="datetimeFigureOut">
              <a:rPr lang="nl-NL" smtClean="0"/>
              <a:t>6-2-2018</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BD7ACA1F-6B5E-4250-B9D1-0DD20745196F}" type="slidenum">
              <a:rPr lang="nl-NL" smtClean="0"/>
              <a:t>‹nr.›</a:t>
            </a:fld>
            <a:endParaRPr lang="nl-NL"/>
          </a:p>
        </p:txBody>
      </p:sp>
    </p:spTree>
    <p:extLst>
      <p:ext uri="{BB962C8B-B14F-4D97-AF65-F5344CB8AC3E}">
        <p14:creationId xmlns:p14="http://schemas.microsoft.com/office/powerpoint/2010/main" val="1124280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nl-NL"/>
              <a:t>Klik om de stijl te bewerken</a:t>
            </a:r>
            <a:endParaRPr lang="en-US" dirty="0"/>
          </a:p>
        </p:txBody>
      </p:sp>
      <p:sp>
        <p:nvSpPr>
          <p:cNvPr id="3" name="Content Placeholder 2"/>
          <p:cNvSpPr>
            <a:spLocks noGrp="1"/>
          </p:cNvSpPr>
          <p:nvPr>
            <p:ph idx="1"/>
          </p:nvPr>
        </p:nvSpPr>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fld id="{D1EC1764-49FB-4731-8613-DCEAD66696BD}" type="datetimeFigureOut">
              <a:rPr lang="nl-NL" smtClean="0"/>
              <a:t>6-2-2018</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BD7ACA1F-6B5E-4250-B9D1-0DD20745196F}" type="slidenum">
              <a:rPr lang="nl-NL" smtClean="0"/>
              <a:t>‹nr.›</a:t>
            </a:fld>
            <a:endParaRPr lang="nl-NL"/>
          </a:p>
        </p:txBody>
      </p:sp>
    </p:spTree>
    <p:extLst>
      <p:ext uri="{BB962C8B-B14F-4D97-AF65-F5344CB8AC3E}">
        <p14:creationId xmlns:p14="http://schemas.microsoft.com/office/powerpoint/2010/main" val="29113025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nl-NL"/>
              <a:t>Klik om de stijl te bewerken</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Klik om de modelstijlen te bewerken</a:t>
            </a:r>
          </a:p>
        </p:txBody>
      </p:sp>
      <p:sp>
        <p:nvSpPr>
          <p:cNvPr id="4" name="Date Placeholder 3"/>
          <p:cNvSpPr>
            <a:spLocks noGrp="1"/>
          </p:cNvSpPr>
          <p:nvPr>
            <p:ph type="dt" sz="half" idx="10"/>
          </p:nvPr>
        </p:nvSpPr>
        <p:spPr/>
        <p:txBody>
          <a:bodyPr/>
          <a:lstStyle/>
          <a:p>
            <a:fld id="{D1EC1764-49FB-4731-8613-DCEAD66696BD}" type="datetimeFigureOut">
              <a:rPr lang="nl-NL" smtClean="0"/>
              <a:t>6-2-2018</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BD7ACA1F-6B5E-4250-B9D1-0DD20745196F}" type="slidenum">
              <a:rPr lang="nl-NL" smtClean="0"/>
              <a:t>‹nr.›</a:t>
            </a:fld>
            <a:endParaRPr lang="nl-NL"/>
          </a:p>
        </p:txBody>
      </p:sp>
    </p:spTree>
    <p:extLst>
      <p:ext uri="{BB962C8B-B14F-4D97-AF65-F5344CB8AC3E}">
        <p14:creationId xmlns:p14="http://schemas.microsoft.com/office/powerpoint/2010/main" val="38815588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de stijl te bewerken</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5" name="Date Placeholder 4"/>
          <p:cNvSpPr>
            <a:spLocks noGrp="1"/>
          </p:cNvSpPr>
          <p:nvPr>
            <p:ph type="dt" sz="half" idx="10"/>
          </p:nvPr>
        </p:nvSpPr>
        <p:spPr/>
        <p:txBody>
          <a:bodyPr/>
          <a:lstStyle/>
          <a:p>
            <a:fld id="{D1EC1764-49FB-4731-8613-DCEAD66696BD}" type="datetimeFigureOut">
              <a:rPr lang="nl-NL" smtClean="0"/>
              <a:t>6-2-2018</a:t>
            </a:fld>
            <a:endParaRPr lang="nl-NL"/>
          </a:p>
        </p:txBody>
      </p:sp>
      <p:sp>
        <p:nvSpPr>
          <p:cNvPr id="6" name="Footer Placeholder 5"/>
          <p:cNvSpPr>
            <a:spLocks noGrp="1"/>
          </p:cNvSpPr>
          <p:nvPr>
            <p:ph type="ftr" sz="quarter" idx="11"/>
          </p:nvPr>
        </p:nvSpPr>
        <p:spPr/>
        <p:txBody>
          <a:bodyPr/>
          <a:lstStyle/>
          <a:p>
            <a:endParaRPr lang="nl-NL"/>
          </a:p>
        </p:txBody>
      </p:sp>
      <p:sp>
        <p:nvSpPr>
          <p:cNvPr id="7" name="Slide Number Placeholder 6"/>
          <p:cNvSpPr>
            <a:spLocks noGrp="1"/>
          </p:cNvSpPr>
          <p:nvPr>
            <p:ph type="sldNum" sz="quarter" idx="12"/>
          </p:nvPr>
        </p:nvSpPr>
        <p:spPr/>
        <p:txBody>
          <a:bodyPr/>
          <a:lstStyle/>
          <a:p>
            <a:fld id="{BD7ACA1F-6B5E-4250-B9D1-0DD20745196F}" type="slidenum">
              <a:rPr lang="nl-NL" smtClean="0"/>
              <a:t>‹nr.›</a:t>
            </a:fld>
            <a:endParaRPr lang="nl-NL"/>
          </a:p>
        </p:txBody>
      </p:sp>
    </p:spTree>
    <p:extLst>
      <p:ext uri="{BB962C8B-B14F-4D97-AF65-F5344CB8AC3E}">
        <p14:creationId xmlns:p14="http://schemas.microsoft.com/office/powerpoint/2010/main" val="9790825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nl-NL"/>
              <a:t>Klik om de stijl te bewerken</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7" name="Date Placeholder 6"/>
          <p:cNvSpPr>
            <a:spLocks noGrp="1"/>
          </p:cNvSpPr>
          <p:nvPr>
            <p:ph type="dt" sz="half" idx="10"/>
          </p:nvPr>
        </p:nvSpPr>
        <p:spPr/>
        <p:txBody>
          <a:bodyPr/>
          <a:lstStyle/>
          <a:p>
            <a:fld id="{D1EC1764-49FB-4731-8613-DCEAD66696BD}" type="datetimeFigureOut">
              <a:rPr lang="nl-NL" smtClean="0"/>
              <a:t>6-2-2018</a:t>
            </a:fld>
            <a:endParaRPr lang="nl-NL"/>
          </a:p>
        </p:txBody>
      </p:sp>
      <p:sp>
        <p:nvSpPr>
          <p:cNvPr id="8" name="Footer Placeholder 7"/>
          <p:cNvSpPr>
            <a:spLocks noGrp="1"/>
          </p:cNvSpPr>
          <p:nvPr>
            <p:ph type="ftr" sz="quarter" idx="11"/>
          </p:nvPr>
        </p:nvSpPr>
        <p:spPr/>
        <p:txBody>
          <a:bodyPr/>
          <a:lstStyle/>
          <a:p>
            <a:endParaRPr lang="nl-NL"/>
          </a:p>
        </p:txBody>
      </p:sp>
      <p:sp>
        <p:nvSpPr>
          <p:cNvPr id="9" name="Slide Number Placeholder 8"/>
          <p:cNvSpPr>
            <a:spLocks noGrp="1"/>
          </p:cNvSpPr>
          <p:nvPr>
            <p:ph type="sldNum" sz="quarter" idx="12"/>
          </p:nvPr>
        </p:nvSpPr>
        <p:spPr/>
        <p:txBody>
          <a:bodyPr/>
          <a:lstStyle/>
          <a:p>
            <a:fld id="{BD7ACA1F-6B5E-4250-B9D1-0DD20745196F}" type="slidenum">
              <a:rPr lang="nl-NL" smtClean="0"/>
              <a:t>‹nr.›</a:t>
            </a:fld>
            <a:endParaRPr lang="nl-NL"/>
          </a:p>
        </p:txBody>
      </p:sp>
    </p:spTree>
    <p:extLst>
      <p:ext uri="{BB962C8B-B14F-4D97-AF65-F5344CB8AC3E}">
        <p14:creationId xmlns:p14="http://schemas.microsoft.com/office/powerpoint/2010/main" val="14707632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nl-NL"/>
              <a:t>Klik om de stijl te bewerken</a:t>
            </a:r>
            <a:endParaRPr lang="en-US" dirty="0"/>
          </a:p>
        </p:txBody>
      </p:sp>
      <p:sp>
        <p:nvSpPr>
          <p:cNvPr id="3" name="Date Placeholder 2"/>
          <p:cNvSpPr>
            <a:spLocks noGrp="1"/>
          </p:cNvSpPr>
          <p:nvPr>
            <p:ph type="dt" sz="half" idx="10"/>
          </p:nvPr>
        </p:nvSpPr>
        <p:spPr/>
        <p:txBody>
          <a:bodyPr/>
          <a:lstStyle/>
          <a:p>
            <a:fld id="{D1EC1764-49FB-4731-8613-DCEAD66696BD}" type="datetimeFigureOut">
              <a:rPr lang="nl-NL" smtClean="0"/>
              <a:t>6-2-2018</a:t>
            </a:fld>
            <a:endParaRPr lang="nl-NL"/>
          </a:p>
        </p:txBody>
      </p:sp>
      <p:sp>
        <p:nvSpPr>
          <p:cNvPr id="4" name="Footer Placeholder 3"/>
          <p:cNvSpPr>
            <a:spLocks noGrp="1"/>
          </p:cNvSpPr>
          <p:nvPr>
            <p:ph type="ftr" sz="quarter" idx="11"/>
          </p:nvPr>
        </p:nvSpPr>
        <p:spPr/>
        <p:txBody>
          <a:bodyPr/>
          <a:lstStyle/>
          <a:p>
            <a:endParaRPr lang="nl-NL"/>
          </a:p>
        </p:txBody>
      </p:sp>
      <p:sp>
        <p:nvSpPr>
          <p:cNvPr id="5" name="Slide Number Placeholder 4"/>
          <p:cNvSpPr>
            <a:spLocks noGrp="1"/>
          </p:cNvSpPr>
          <p:nvPr>
            <p:ph type="sldNum" sz="quarter" idx="12"/>
          </p:nvPr>
        </p:nvSpPr>
        <p:spPr/>
        <p:txBody>
          <a:bodyPr/>
          <a:lstStyle/>
          <a:p>
            <a:fld id="{BD7ACA1F-6B5E-4250-B9D1-0DD20745196F}" type="slidenum">
              <a:rPr lang="nl-NL" smtClean="0"/>
              <a:t>‹nr.›</a:t>
            </a:fld>
            <a:endParaRPr lang="nl-NL"/>
          </a:p>
        </p:txBody>
      </p:sp>
    </p:spTree>
    <p:extLst>
      <p:ext uri="{BB962C8B-B14F-4D97-AF65-F5344CB8AC3E}">
        <p14:creationId xmlns:p14="http://schemas.microsoft.com/office/powerpoint/2010/main" val="40298493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1EC1764-49FB-4731-8613-DCEAD66696BD}" type="datetimeFigureOut">
              <a:rPr lang="nl-NL" smtClean="0"/>
              <a:t>6-2-2018</a:t>
            </a:fld>
            <a:endParaRPr lang="nl-NL"/>
          </a:p>
        </p:txBody>
      </p:sp>
      <p:sp>
        <p:nvSpPr>
          <p:cNvPr id="3" name="Footer Placeholder 2"/>
          <p:cNvSpPr>
            <a:spLocks noGrp="1"/>
          </p:cNvSpPr>
          <p:nvPr>
            <p:ph type="ftr" sz="quarter" idx="11"/>
          </p:nvPr>
        </p:nvSpPr>
        <p:spPr/>
        <p:txBody>
          <a:bodyPr/>
          <a:lstStyle/>
          <a:p>
            <a:endParaRPr lang="nl-NL"/>
          </a:p>
        </p:txBody>
      </p:sp>
      <p:sp>
        <p:nvSpPr>
          <p:cNvPr id="4" name="Slide Number Placeholder 3"/>
          <p:cNvSpPr>
            <a:spLocks noGrp="1"/>
          </p:cNvSpPr>
          <p:nvPr>
            <p:ph type="sldNum" sz="quarter" idx="12"/>
          </p:nvPr>
        </p:nvSpPr>
        <p:spPr/>
        <p:txBody>
          <a:bodyPr/>
          <a:lstStyle/>
          <a:p>
            <a:fld id="{BD7ACA1F-6B5E-4250-B9D1-0DD20745196F}" type="slidenum">
              <a:rPr lang="nl-NL" smtClean="0"/>
              <a:t>‹nr.›</a:t>
            </a:fld>
            <a:endParaRPr lang="nl-NL"/>
          </a:p>
        </p:txBody>
      </p:sp>
    </p:spTree>
    <p:extLst>
      <p:ext uri="{BB962C8B-B14F-4D97-AF65-F5344CB8AC3E}">
        <p14:creationId xmlns:p14="http://schemas.microsoft.com/office/powerpoint/2010/main" val="13324906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nl-NL"/>
              <a:t>Klik om de stijl te bewerken</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nl-NL"/>
              <a:t>Klik om de modelstijlen te bewerken</a:t>
            </a:r>
          </a:p>
        </p:txBody>
      </p:sp>
      <p:sp>
        <p:nvSpPr>
          <p:cNvPr id="5" name="Date Placeholder 4"/>
          <p:cNvSpPr>
            <a:spLocks noGrp="1"/>
          </p:cNvSpPr>
          <p:nvPr>
            <p:ph type="dt" sz="half" idx="10"/>
          </p:nvPr>
        </p:nvSpPr>
        <p:spPr/>
        <p:txBody>
          <a:bodyPr/>
          <a:lstStyle/>
          <a:p>
            <a:fld id="{D1EC1764-49FB-4731-8613-DCEAD66696BD}" type="datetimeFigureOut">
              <a:rPr lang="nl-NL" smtClean="0"/>
              <a:t>6-2-2018</a:t>
            </a:fld>
            <a:endParaRPr lang="nl-NL"/>
          </a:p>
        </p:txBody>
      </p:sp>
      <p:sp>
        <p:nvSpPr>
          <p:cNvPr id="6" name="Footer Placeholder 5"/>
          <p:cNvSpPr>
            <a:spLocks noGrp="1"/>
          </p:cNvSpPr>
          <p:nvPr>
            <p:ph type="ftr" sz="quarter" idx="11"/>
          </p:nvPr>
        </p:nvSpPr>
        <p:spPr/>
        <p:txBody>
          <a:bodyPr/>
          <a:lstStyle/>
          <a:p>
            <a:endParaRPr lang="nl-NL"/>
          </a:p>
        </p:txBody>
      </p:sp>
      <p:sp>
        <p:nvSpPr>
          <p:cNvPr id="7" name="Slide Number Placeholder 6"/>
          <p:cNvSpPr>
            <a:spLocks noGrp="1"/>
          </p:cNvSpPr>
          <p:nvPr>
            <p:ph type="sldNum" sz="quarter" idx="12"/>
          </p:nvPr>
        </p:nvSpPr>
        <p:spPr/>
        <p:txBody>
          <a:bodyPr/>
          <a:lstStyle/>
          <a:p>
            <a:fld id="{BD7ACA1F-6B5E-4250-B9D1-0DD20745196F}" type="slidenum">
              <a:rPr lang="nl-NL" smtClean="0"/>
              <a:t>‹nr.›</a:t>
            </a:fld>
            <a:endParaRPr lang="nl-NL"/>
          </a:p>
        </p:txBody>
      </p:sp>
    </p:spTree>
    <p:extLst>
      <p:ext uri="{BB962C8B-B14F-4D97-AF65-F5344CB8AC3E}">
        <p14:creationId xmlns:p14="http://schemas.microsoft.com/office/powerpoint/2010/main" val="14666646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nl-NL"/>
              <a:t>Klik om de stijl te bewerken</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l-NL"/>
              <a:t>Klik op het pictogram als u een afbeelding wilt toevoegen</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
        <p:nvSpPr>
          <p:cNvPr id="5" name="Date Placeholder 4"/>
          <p:cNvSpPr>
            <a:spLocks noGrp="1"/>
          </p:cNvSpPr>
          <p:nvPr>
            <p:ph type="dt" sz="half" idx="10"/>
          </p:nvPr>
        </p:nvSpPr>
        <p:spPr/>
        <p:txBody>
          <a:bodyPr/>
          <a:lstStyle/>
          <a:p>
            <a:fld id="{D1EC1764-49FB-4731-8613-DCEAD66696BD}" type="datetimeFigureOut">
              <a:rPr lang="nl-NL" smtClean="0"/>
              <a:t>6-2-2018</a:t>
            </a:fld>
            <a:endParaRPr lang="nl-NL"/>
          </a:p>
        </p:txBody>
      </p:sp>
      <p:sp>
        <p:nvSpPr>
          <p:cNvPr id="6" name="Footer Placeholder 5"/>
          <p:cNvSpPr>
            <a:spLocks noGrp="1"/>
          </p:cNvSpPr>
          <p:nvPr>
            <p:ph type="ftr" sz="quarter" idx="11"/>
          </p:nvPr>
        </p:nvSpPr>
        <p:spPr/>
        <p:txBody>
          <a:bodyPr/>
          <a:lstStyle/>
          <a:p>
            <a:endParaRPr lang="nl-NL"/>
          </a:p>
        </p:txBody>
      </p:sp>
      <p:sp>
        <p:nvSpPr>
          <p:cNvPr id="7" name="Slide Number Placeholder 6"/>
          <p:cNvSpPr>
            <a:spLocks noGrp="1"/>
          </p:cNvSpPr>
          <p:nvPr>
            <p:ph type="sldNum" sz="quarter" idx="12"/>
          </p:nvPr>
        </p:nvSpPr>
        <p:spPr/>
        <p:txBody>
          <a:bodyPr/>
          <a:lstStyle/>
          <a:p>
            <a:fld id="{BD7ACA1F-6B5E-4250-B9D1-0DD20745196F}" type="slidenum">
              <a:rPr lang="nl-NL" smtClean="0"/>
              <a:t>‹nr.›</a:t>
            </a:fld>
            <a:endParaRPr lang="nl-NL"/>
          </a:p>
        </p:txBody>
      </p:sp>
    </p:spTree>
    <p:extLst>
      <p:ext uri="{BB962C8B-B14F-4D97-AF65-F5344CB8AC3E}">
        <p14:creationId xmlns:p14="http://schemas.microsoft.com/office/powerpoint/2010/main" val="9910331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nl-NL"/>
              <a:t>Klik om de stijl te bewerken</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D1EC1764-49FB-4731-8613-DCEAD66696BD}" type="datetimeFigureOut">
              <a:rPr lang="nl-NL" smtClean="0"/>
              <a:t>6-2-2018</a:t>
            </a:fld>
            <a:endParaRPr lang="nl-NL"/>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nl-NL"/>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BD7ACA1F-6B5E-4250-B9D1-0DD20745196F}" type="slidenum">
              <a:rPr lang="nl-NL" smtClean="0"/>
              <a:t>‹nr.›</a:t>
            </a:fld>
            <a:endParaRPr lang="nl-NL"/>
          </a:p>
        </p:txBody>
      </p:sp>
    </p:spTree>
    <p:extLst>
      <p:ext uri="{BB962C8B-B14F-4D97-AF65-F5344CB8AC3E}">
        <p14:creationId xmlns:p14="http://schemas.microsoft.com/office/powerpoint/2010/main" val="3256762947"/>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 id="2147483736" r:id="rId12"/>
    <p:sldLayoutId id="2147483737" r:id="rId13"/>
    <p:sldLayoutId id="2147483738" r:id="rId14"/>
    <p:sldLayoutId id="2147483739" r:id="rId15"/>
    <p:sldLayoutId id="2147483740"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jpeg"/><Relationship Id="rId9" Type="http://schemas.openxmlformats.org/officeDocument/2006/relationships/image" Target="../media/image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482600" y="195263"/>
            <a:ext cx="11023600" cy="1239837"/>
          </a:xfrm>
        </p:spPr>
        <p:txBody>
          <a:bodyPr>
            <a:normAutofit fontScale="90000"/>
          </a:bodyPr>
          <a:lstStyle/>
          <a:p>
            <a:pPr algn="ctr"/>
            <a:r>
              <a:rPr lang="nl-NL" sz="4400" b="1" dirty="0"/>
              <a:t>Stageproject </a:t>
            </a:r>
            <a:br>
              <a:rPr lang="nl-NL" sz="4400" b="1" dirty="0"/>
            </a:br>
            <a:r>
              <a:rPr lang="nl-NL" sz="4400" b="1" dirty="0"/>
              <a:t>Zwerfafval in en om het Paleiskwartier</a:t>
            </a:r>
          </a:p>
        </p:txBody>
      </p:sp>
      <p:sp>
        <p:nvSpPr>
          <p:cNvPr id="3" name="Ondertitel 2"/>
          <p:cNvSpPr>
            <a:spLocks noGrp="1"/>
          </p:cNvSpPr>
          <p:nvPr>
            <p:ph type="subTitle" idx="1"/>
          </p:nvPr>
        </p:nvSpPr>
        <p:spPr>
          <a:xfrm>
            <a:off x="140100" y="5071957"/>
            <a:ext cx="9144000" cy="1655762"/>
          </a:xfrm>
        </p:spPr>
        <p:txBody>
          <a:bodyPr>
            <a:normAutofit fontScale="92500" lnSpcReduction="10000"/>
          </a:bodyPr>
          <a:lstStyle/>
          <a:p>
            <a:pPr algn="l"/>
            <a:r>
              <a:rPr lang="nl-NL" sz="1600" dirty="0"/>
              <a:t>Gemaakt door: 	</a:t>
            </a:r>
            <a:r>
              <a:rPr lang="nl-NL" sz="1600" dirty="0" smtClean="0"/>
              <a:t>	Yasheley </a:t>
            </a:r>
            <a:r>
              <a:rPr lang="nl-NL" sz="1600" dirty="0"/>
              <a:t>van Es</a:t>
            </a:r>
          </a:p>
          <a:p>
            <a:pPr algn="l"/>
            <a:r>
              <a:rPr lang="nl-NL" sz="1600" dirty="0"/>
              <a:t>Studie: 			Milieukunde, Has hogeschool </a:t>
            </a:r>
          </a:p>
          <a:p>
            <a:pPr algn="l"/>
            <a:r>
              <a:rPr lang="nl-NL" sz="1600" dirty="0"/>
              <a:t>Adviesbureau:		Ondernemend Onderwijs </a:t>
            </a:r>
          </a:p>
          <a:p>
            <a:pPr algn="l"/>
            <a:r>
              <a:rPr lang="nl-NL" sz="1600" dirty="0"/>
              <a:t>In opdracht van:	Gemeente ‘s-Hertogenbosch</a:t>
            </a:r>
          </a:p>
          <a:p>
            <a:pPr algn="l"/>
            <a:r>
              <a:rPr lang="nl-NL" sz="1600" dirty="0" smtClean="0"/>
              <a:t>Opdrachtgever:		Bart </a:t>
            </a:r>
            <a:r>
              <a:rPr lang="nl-NL" sz="1600" dirty="0" err="1" smtClean="0"/>
              <a:t>Hoeijmakers</a:t>
            </a:r>
            <a:endParaRPr lang="nl-NL" sz="1600" dirty="0"/>
          </a:p>
          <a:p>
            <a:pPr algn="l"/>
            <a:endParaRPr lang="nl-NL" sz="1600" dirty="0"/>
          </a:p>
        </p:txBody>
      </p:sp>
      <p:pic>
        <p:nvPicPr>
          <p:cNvPr id="1026" name="Picture 2" descr="Afbeeldingsresultaat voor zwerfafval"/>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771454" y="2961667"/>
            <a:ext cx="2453823" cy="163588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Afbeeldingsresultaat voor zwerfafval"/>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11598" y="2813326"/>
            <a:ext cx="1597708" cy="2070464"/>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Afbeeldingsresultaat voor recycli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226183" y="4375527"/>
            <a:ext cx="3175449" cy="254035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Afbeeldingsresultaat voor recycli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408479" y="1153763"/>
            <a:ext cx="3368493" cy="269479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Afbeeldingsresultaat voor recycli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358757" y="4159304"/>
            <a:ext cx="3330231" cy="2664185"/>
          </a:xfrm>
          <a:prstGeom prst="rect">
            <a:avLst/>
          </a:prstGeom>
          <a:noFill/>
          <a:extLst>
            <a:ext uri="{909E8E84-426E-40DD-AFC4-6F175D3DCCD1}">
              <a14:hiddenFill xmlns:a14="http://schemas.microsoft.com/office/drawing/2010/main">
                <a:solidFill>
                  <a:srgbClr val="FFFFFF"/>
                </a:solidFill>
              </a14:hiddenFill>
            </a:ext>
          </a:extLst>
        </p:spPr>
      </p:pic>
      <p:pic>
        <p:nvPicPr>
          <p:cNvPr id="11" name="Afbeelding 10"/>
          <p:cNvPicPr>
            <a:picLocks noChangeAspect="1"/>
          </p:cNvPicPr>
          <p:nvPr/>
        </p:nvPicPr>
        <p:blipFill>
          <a:blip r:embed="rId8"/>
          <a:stretch>
            <a:fillRect/>
          </a:stretch>
        </p:blipFill>
        <p:spPr>
          <a:xfrm>
            <a:off x="5958582" y="5440724"/>
            <a:ext cx="2800350" cy="1638300"/>
          </a:xfrm>
          <a:prstGeom prst="rect">
            <a:avLst/>
          </a:prstGeom>
        </p:spPr>
      </p:pic>
      <p:pic>
        <p:nvPicPr>
          <p:cNvPr id="8" name="Afbeelding 7"/>
          <p:cNvPicPr>
            <a:picLocks noChangeAspect="1"/>
          </p:cNvPicPr>
          <p:nvPr/>
        </p:nvPicPr>
        <p:blipFill>
          <a:blip r:embed="rId9"/>
          <a:stretch>
            <a:fillRect/>
          </a:stretch>
        </p:blipFill>
        <p:spPr>
          <a:xfrm>
            <a:off x="5995587" y="2208260"/>
            <a:ext cx="2610134" cy="3480179"/>
          </a:xfrm>
          <a:prstGeom prst="rect">
            <a:avLst/>
          </a:prstGeom>
        </p:spPr>
      </p:pic>
    </p:spTree>
    <p:extLst>
      <p:ext uri="{BB962C8B-B14F-4D97-AF65-F5344CB8AC3E}">
        <p14:creationId xmlns:p14="http://schemas.microsoft.com/office/powerpoint/2010/main" val="269212645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Inhoudsopgave</a:t>
            </a:r>
          </a:p>
        </p:txBody>
      </p:sp>
      <p:sp>
        <p:nvSpPr>
          <p:cNvPr id="3" name="Tijdelijke aanduiding voor inhoud 2"/>
          <p:cNvSpPr>
            <a:spLocks noGrp="1"/>
          </p:cNvSpPr>
          <p:nvPr>
            <p:ph idx="1"/>
          </p:nvPr>
        </p:nvSpPr>
        <p:spPr/>
        <p:txBody>
          <a:bodyPr vert="horz" lIns="91440" tIns="45720" rIns="91440" bIns="45720" rtlCol="0" anchor="t">
            <a:normAutofit/>
          </a:bodyPr>
          <a:lstStyle/>
          <a:p>
            <a:r>
              <a:rPr lang="nl-NL" dirty="0"/>
              <a:t>Onderzoeksvragen</a:t>
            </a:r>
          </a:p>
          <a:p>
            <a:r>
              <a:rPr lang="nl-NL" dirty="0"/>
              <a:t>Onderzoeksgebied</a:t>
            </a:r>
          </a:p>
          <a:p>
            <a:r>
              <a:rPr lang="nl-NL" dirty="0"/>
              <a:t>Looproutes en voorzieningen </a:t>
            </a:r>
          </a:p>
          <a:p>
            <a:r>
              <a:rPr lang="nl-NL" dirty="0"/>
              <a:t>De veroorzakers en de omvang van het probleem</a:t>
            </a:r>
            <a:endParaRPr lang="nl-NL" dirty="0">
              <a:solidFill>
                <a:srgbClr val="404040"/>
              </a:solidFill>
            </a:endParaRPr>
          </a:p>
          <a:p>
            <a:r>
              <a:rPr lang="nl-NL" dirty="0"/>
              <a:t>Oplossingen voor de korte en lange termijn </a:t>
            </a:r>
          </a:p>
          <a:p>
            <a:r>
              <a:rPr lang="nl-NL" dirty="0"/>
              <a:t>Bevindingen tot nu toe</a:t>
            </a:r>
          </a:p>
          <a:p>
            <a:endParaRPr lang="nl-NL" dirty="0"/>
          </a:p>
          <a:p>
            <a:endParaRPr lang="nl-NL" dirty="0"/>
          </a:p>
          <a:p>
            <a:endParaRPr lang="nl-NL" dirty="0"/>
          </a:p>
        </p:txBody>
      </p:sp>
    </p:spTree>
    <p:extLst>
      <p:ext uri="{BB962C8B-B14F-4D97-AF65-F5344CB8AC3E}">
        <p14:creationId xmlns:p14="http://schemas.microsoft.com/office/powerpoint/2010/main" val="358309170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Onderzoeksvragen </a:t>
            </a:r>
          </a:p>
        </p:txBody>
      </p:sp>
      <p:sp>
        <p:nvSpPr>
          <p:cNvPr id="3" name="Tijdelijke aanduiding voor inhoud 2"/>
          <p:cNvSpPr>
            <a:spLocks noGrp="1"/>
          </p:cNvSpPr>
          <p:nvPr>
            <p:ph idx="1"/>
          </p:nvPr>
        </p:nvSpPr>
        <p:spPr/>
        <p:txBody>
          <a:bodyPr vert="horz" lIns="91440" tIns="45720" rIns="91440" bIns="45720" rtlCol="0" anchor="t">
            <a:normAutofit fontScale="92500" lnSpcReduction="20000"/>
          </a:bodyPr>
          <a:lstStyle/>
          <a:p>
            <a:pPr marL="0" indent="0">
              <a:buNone/>
            </a:pPr>
            <a:r>
              <a:rPr lang="nl-NL" dirty="0"/>
              <a:t>Hoofdvraag:</a:t>
            </a:r>
          </a:p>
          <a:p>
            <a:pPr marL="0" indent="0">
              <a:buNone/>
            </a:pPr>
            <a:r>
              <a:rPr lang="nl-NL" dirty="0"/>
              <a:t>Hoe kan het zwerfafvalprobleem in en rondom het Paleiskwartier op korte en lange termijn permanent opgelost of verminderd worden?</a:t>
            </a:r>
          </a:p>
          <a:p>
            <a:pPr marL="0" indent="0">
              <a:buNone/>
            </a:pPr>
            <a:endParaRPr lang="nl-NL" dirty="0"/>
          </a:p>
          <a:p>
            <a:pPr marL="0" indent="0">
              <a:buNone/>
            </a:pPr>
            <a:r>
              <a:rPr lang="nl-NL" dirty="0"/>
              <a:t>Deelvragen:</a:t>
            </a:r>
          </a:p>
          <a:p>
            <a:pPr marL="0" indent="0">
              <a:buNone/>
            </a:pPr>
            <a:r>
              <a:rPr lang="nl-NL" dirty="0"/>
              <a:t>-	Welke looproutes worden er gebruikt en welke zijn er vervuild?</a:t>
            </a:r>
          </a:p>
          <a:p>
            <a:pPr marL="0" indent="0">
              <a:buNone/>
            </a:pPr>
            <a:r>
              <a:rPr lang="nl-NL" dirty="0"/>
              <a:t>-	Welke voorzieningen en werkzaamheden worden er getroffen voor het tegengaan 	van zwerfafval?</a:t>
            </a:r>
          </a:p>
          <a:p>
            <a:pPr marL="0" indent="0">
              <a:buNone/>
            </a:pPr>
            <a:r>
              <a:rPr lang="nl-NL" dirty="0"/>
              <a:t>-	Wie zijn de veroorzakers en wat is de omvang van het probleem?</a:t>
            </a:r>
          </a:p>
          <a:p>
            <a:pPr marL="0" indent="0">
              <a:buNone/>
            </a:pPr>
            <a:r>
              <a:rPr lang="nl-NL" dirty="0"/>
              <a:t>-	Welke mogelijkheden zijn er om op korte en lange termijn de veroorzaker te 	stimuleren het afval op de juiste manier weg te gooien?</a:t>
            </a:r>
          </a:p>
          <a:p>
            <a:pPr marL="0" indent="0">
              <a:buNone/>
            </a:pPr>
            <a:r>
              <a:rPr lang="nl-NL" dirty="0"/>
              <a:t>-	Welke 3 mogelijke oplossingen hebben de meeste potentie voor vermindering van 	zwerfafval ? </a:t>
            </a:r>
          </a:p>
          <a:p>
            <a:pPr marL="0" indent="0">
              <a:buNone/>
            </a:pPr>
            <a:endParaRPr lang="nl-NL" dirty="0"/>
          </a:p>
        </p:txBody>
      </p:sp>
    </p:spTree>
    <p:extLst>
      <p:ext uri="{BB962C8B-B14F-4D97-AF65-F5344CB8AC3E}">
        <p14:creationId xmlns:p14="http://schemas.microsoft.com/office/powerpoint/2010/main" val="205288918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Afbeelding 12"/>
          <p:cNvPicPr>
            <a:picLocks noChangeAspect="1"/>
          </p:cNvPicPr>
          <p:nvPr/>
        </p:nvPicPr>
        <p:blipFill>
          <a:blip r:embed="rId3"/>
          <a:stretch>
            <a:fillRect/>
          </a:stretch>
        </p:blipFill>
        <p:spPr>
          <a:xfrm>
            <a:off x="257520" y="1509712"/>
            <a:ext cx="9722407" cy="5115273"/>
          </a:xfrm>
          <a:prstGeom prst="rect">
            <a:avLst/>
          </a:prstGeom>
        </p:spPr>
      </p:pic>
      <p:sp>
        <p:nvSpPr>
          <p:cNvPr id="2" name="Titel 1"/>
          <p:cNvSpPr>
            <a:spLocks noGrp="1"/>
          </p:cNvSpPr>
          <p:nvPr>
            <p:ph type="title"/>
          </p:nvPr>
        </p:nvSpPr>
        <p:spPr>
          <a:xfrm>
            <a:off x="696300" y="442909"/>
            <a:ext cx="8596668" cy="1320800"/>
          </a:xfrm>
        </p:spPr>
        <p:txBody>
          <a:bodyPr/>
          <a:lstStyle/>
          <a:p>
            <a:r>
              <a:rPr lang="nl-NL" dirty="0"/>
              <a:t>Onderzoeksgebied </a:t>
            </a:r>
          </a:p>
        </p:txBody>
      </p:sp>
      <p:sp>
        <p:nvSpPr>
          <p:cNvPr id="10" name="Rectangle 8"/>
          <p:cNvSpPr>
            <a:spLocks noChangeArrowheads="1"/>
          </p:cNvSpPr>
          <p:nvPr/>
        </p:nvSpPr>
        <p:spPr bwMode="auto">
          <a:xfrm>
            <a:off x="482600" y="1509712"/>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a:p>
        </p:txBody>
      </p:sp>
      <p:sp>
        <p:nvSpPr>
          <p:cNvPr id="11" name="Rectangle 11"/>
          <p:cNvSpPr>
            <a:spLocks noChangeArrowheads="1"/>
          </p:cNvSpPr>
          <p:nvPr/>
        </p:nvSpPr>
        <p:spPr bwMode="auto">
          <a:xfrm>
            <a:off x="482600" y="1966912"/>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nl-NL" altLang="nl-NL" sz="1100" b="0" i="0" u="none" strike="noStrike" cap="none" normalizeH="0" baseline="0">
              <a:ln>
                <a:noFill/>
              </a:ln>
              <a:solidFill>
                <a:schemeClr val="tx1"/>
              </a:solidFill>
              <a:effectLst/>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100" b="0" i="0" u="none" strike="noStrike" cap="none" normalizeH="0" baseline="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
            </a:r>
            <a:br>
              <a:rPr kumimoji="0" lang="nl-NL" altLang="nl-NL" sz="1100" b="0" i="0" u="none" strike="noStrike" cap="none" normalizeH="0" baseline="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br>
            <a:endParaRPr kumimoji="0" lang="nl-NL" altLang="nl-NL" sz="12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16" name="Titel 1"/>
          <p:cNvSpPr txBox="1">
            <a:spLocks/>
          </p:cNvSpPr>
          <p:nvPr/>
        </p:nvSpPr>
        <p:spPr>
          <a:xfrm>
            <a:off x="696300" y="436166"/>
            <a:ext cx="8596668" cy="132080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nl-NL" dirty="0"/>
              <a:t>Looproutes en voorzieningen </a:t>
            </a:r>
          </a:p>
        </p:txBody>
      </p:sp>
      <p:pic>
        <p:nvPicPr>
          <p:cNvPr id="20" name="Afbeelding 19"/>
          <p:cNvPicPr>
            <a:picLocks noChangeAspect="1"/>
          </p:cNvPicPr>
          <p:nvPr/>
        </p:nvPicPr>
        <p:blipFill>
          <a:blip r:embed="rId4"/>
          <a:stretch>
            <a:fillRect/>
          </a:stretch>
        </p:blipFill>
        <p:spPr>
          <a:xfrm>
            <a:off x="257520" y="1509712"/>
            <a:ext cx="9867900" cy="5115816"/>
          </a:xfrm>
          <a:prstGeom prst="rect">
            <a:avLst/>
          </a:prstGeom>
        </p:spPr>
      </p:pic>
      <p:sp>
        <p:nvSpPr>
          <p:cNvPr id="12" name="Ovaal 11"/>
          <p:cNvSpPr/>
          <p:nvPr/>
        </p:nvSpPr>
        <p:spPr>
          <a:xfrm>
            <a:off x="588434" y="2155244"/>
            <a:ext cx="652727" cy="61415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7" name="Ovaal 16"/>
          <p:cNvSpPr/>
          <p:nvPr/>
        </p:nvSpPr>
        <p:spPr>
          <a:xfrm>
            <a:off x="2625079" y="3650550"/>
            <a:ext cx="429387" cy="39118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9" name="Afbeelding 18"/>
          <p:cNvPicPr>
            <a:picLocks noChangeAspect="1"/>
          </p:cNvPicPr>
          <p:nvPr/>
        </p:nvPicPr>
        <p:blipFill>
          <a:blip r:embed="rId5"/>
          <a:stretch>
            <a:fillRect/>
          </a:stretch>
        </p:blipFill>
        <p:spPr>
          <a:xfrm>
            <a:off x="3268166" y="1103309"/>
            <a:ext cx="4175870" cy="5567827"/>
          </a:xfrm>
          <a:prstGeom prst="rect">
            <a:avLst/>
          </a:prstGeom>
        </p:spPr>
      </p:pic>
      <p:pic>
        <p:nvPicPr>
          <p:cNvPr id="18" name="Afbeelding 17"/>
          <p:cNvPicPr>
            <a:picLocks noChangeAspect="1"/>
          </p:cNvPicPr>
          <p:nvPr/>
        </p:nvPicPr>
        <p:blipFill>
          <a:blip r:embed="rId6"/>
          <a:stretch>
            <a:fillRect/>
          </a:stretch>
        </p:blipFill>
        <p:spPr>
          <a:xfrm>
            <a:off x="1466241" y="1154055"/>
            <a:ext cx="4150065" cy="5533420"/>
          </a:xfrm>
          <a:prstGeom prst="rect">
            <a:avLst/>
          </a:prstGeom>
        </p:spPr>
      </p:pic>
      <p:pic>
        <p:nvPicPr>
          <p:cNvPr id="14" name="Afbeelding 13"/>
          <p:cNvPicPr>
            <a:picLocks noChangeAspect="1"/>
          </p:cNvPicPr>
          <p:nvPr/>
        </p:nvPicPr>
        <p:blipFill>
          <a:blip r:embed="rId7"/>
          <a:stretch>
            <a:fillRect/>
          </a:stretch>
        </p:blipFill>
        <p:spPr>
          <a:xfrm>
            <a:off x="257520" y="1509712"/>
            <a:ext cx="9867900" cy="5115274"/>
          </a:xfrm>
          <a:prstGeom prst="rect">
            <a:avLst/>
          </a:prstGeom>
        </p:spPr>
      </p:pic>
    </p:spTree>
    <p:extLst>
      <p:ext uri="{BB962C8B-B14F-4D97-AF65-F5344CB8AC3E}">
        <p14:creationId xmlns:p14="http://schemas.microsoft.com/office/powerpoint/2010/main" val="469220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5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nodeType="clickEffect">
                                  <p:stCondLst>
                                    <p:cond delay="0"/>
                                  </p:stCondLst>
                                  <p:childTnLst>
                                    <p:animEffect transition="out" filter="fade">
                                      <p:cBhvr>
                                        <p:cTn id="31" dur="500"/>
                                        <p:tgtEl>
                                          <p:spTgt spid="18"/>
                                        </p:tgtEl>
                                      </p:cBhvr>
                                    </p:animEffect>
                                    <p:set>
                                      <p:cBhvr>
                                        <p:cTn id="32" dur="1" fill="hold">
                                          <p:stCondLst>
                                            <p:cond delay="499"/>
                                          </p:stCondLst>
                                        </p:cTn>
                                        <p:tgtEl>
                                          <p:spTgt spid="18"/>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500"/>
                                        <p:tgtEl>
                                          <p:spTgt spid="17"/>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fade">
                                      <p:cBhvr>
                                        <p:cTn id="42" dur="500"/>
                                        <p:tgtEl>
                                          <p:spTgt spid="19"/>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nodeType="clickEffect">
                                  <p:stCondLst>
                                    <p:cond delay="0"/>
                                  </p:stCondLst>
                                  <p:childTnLst>
                                    <p:animEffect transition="out" filter="fade">
                                      <p:cBhvr>
                                        <p:cTn id="46" dur="500"/>
                                        <p:tgtEl>
                                          <p:spTgt spid="19"/>
                                        </p:tgtEl>
                                      </p:cBhvr>
                                    </p:animEffect>
                                    <p:set>
                                      <p:cBhvr>
                                        <p:cTn id="47" dur="1" fill="hold">
                                          <p:stCondLst>
                                            <p:cond delay="499"/>
                                          </p:stCondLst>
                                        </p:cTn>
                                        <p:tgtEl>
                                          <p:spTgt spid="19"/>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fade">
                                      <p:cBhvr>
                                        <p:cTn id="5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6" grpId="0"/>
      <p:bldP spid="12" grpId="0" animBg="1"/>
      <p:bldP spid="1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nl-NL" dirty="0"/>
              <a:t>De veroorzakers en de omvang van het probleem</a:t>
            </a:r>
            <a:br>
              <a:rPr lang="nl-NL" dirty="0"/>
            </a:br>
            <a:endParaRPr lang="nl-NL" dirty="0"/>
          </a:p>
        </p:txBody>
      </p:sp>
      <p:sp>
        <p:nvSpPr>
          <p:cNvPr id="3" name="Tijdelijke aanduiding voor inhoud 2"/>
          <p:cNvSpPr>
            <a:spLocks noGrp="1"/>
          </p:cNvSpPr>
          <p:nvPr>
            <p:ph idx="1"/>
          </p:nvPr>
        </p:nvSpPr>
        <p:spPr/>
        <p:txBody>
          <a:bodyPr vert="horz" lIns="91440" tIns="45720" rIns="91440" bIns="45720" rtlCol="0" anchor="t">
            <a:normAutofit/>
          </a:bodyPr>
          <a:lstStyle/>
          <a:p>
            <a:r>
              <a:rPr lang="nl-NL" dirty="0"/>
              <a:t>Uitvoeren van enquêtes </a:t>
            </a:r>
          </a:p>
          <a:p>
            <a:r>
              <a:rPr lang="nl-NL" dirty="0"/>
              <a:t>Meeloopdagen met </a:t>
            </a:r>
            <a:r>
              <a:rPr lang="nl-NL" dirty="0" err="1"/>
              <a:t>Weener</a:t>
            </a:r>
            <a:r>
              <a:rPr lang="nl-NL" dirty="0"/>
              <a:t> </a:t>
            </a:r>
            <a:r>
              <a:rPr lang="nl-NL" dirty="0" err="1"/>
              <a:t>Xl</a:t>
            </a:r>
            <a:r>
              <a:rPr lang="nl-NL" dirty="0"/>
              <a:t> en </a:t>
            </a:r>
            <a:r>
              <a:rPr lang="nl-NL" dirty="0" err="1"/>
              <a:t>Pennings</a:t>
            </a:r>
            <a:r>
              <a:rPr lang="nl-NL" dirty="0"/>
              <a:t> Groenvoorziening </a:t>
            </a:r>
          </a:p>
        </p:txBody>
      </p:sp>
    </p:spTree>
    <p:extLst>
      <p:ext uri="{BB962C8B-B14F-4D97-AF65-F5344CB8AC3E}">
        <p14:creationId xmlns:p14="http://schemas.microsoft.com/office/powerpoint/2010/main" val="104817192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Oplossingen voor de korte en lange termijn </a:t>
            </a:r>
          </a:p>
        </p:txBody>
      </p:sp>
      <p:sp>
        <p:nvSpPr>
          <p:cNvPr id="3" name="Tijdelijke aanduiding voor inhoud 2"/>
          <p:cNvSpPr>
            <a:spLocks noGrp="1"/>
          </p:cNvSpPr>
          <p:nvPr>
            <p:ph idx="1"/>
          </p:nvPr>
        </p:nvSpPr>
        <p:spPr/>
        <p:txBody>
          <a:bodyPr vert="horz" lIns="91440" tIns="45720" rIns="91440" bIns="45720" rtlCol="0" anchor="t">
            <a:normAutofit/>
          </a:bodyPr>
          <a:lstStyle/>
          <a:p>
            <a:pPr marL="0" indent="0">
              <a:buNone/>
            </a:pPr>
            <a:r>
              <a:rPr lang="nl-NL" dirty="0"/>
              <a:t>Korte termijn </a:t>
            </a:r>
          </a:p>
          <a:p>
            <a:pPr>
              <a:buFontTx/>
              <a:buChar char="-"/>
            </a:pPr>
            <a:r>
              <a:rPr lang="nl-NL" dirty="0"/>
              <a:t>Plaatsen van prullenbakken </a:t>
            </a:r>
          </a:p>
          <a:p>
            <a:pPr>
              <a:buFontTx/>
              <a:buChar char="-"/>
            </a:pPr>
            <a:r>
              <a:rPr lang="nl-NL" dirty="0"/>
              <a:t>Prik acties opstarten </a:t>
            </a:r>
          </a:p>
          <a:p>
            <a:pPr>
              <a:buFontTx/>
              <a:buChar char="-"/>
            </a:pPr>
            <a:r>
              <a:rPr lang="nl-NL" dirty="0"/>
              <a:t>Banners en posters op de looproutes </a:t>
            </a:r>
          </a:p>
          <a:p>
            <a:pPr>
              <a:buFontTx/>
              <a:buChar char="-"/>
            </a:pPr>
            <a:endParaRPr lang="nl-NL" dirty="0"/>
          </a:p>
          <a:p>
            <a:pPr marL="0" indent="0">
              <a:buNone/>
            </a:pPr>
            <a:endParaRPr lang="nl-NL" dirty="0"/>
          </a:p>
          <a:p>
            <a:pPr marL="0" indent="0">
              <a:buNone/>
            </a:pPr>
            <a:r>
              <a:rPr lang="nl-NL" dirty="0"/>
              <a:t>Lange termijn</a:t>
            </a:r>
          </a:p>
          <a:p>
            <a:pPr>
              <a:buFontTx/>
              <a:buChar char="-"/>
            </a:pPr>
            <a:r>
              <a:rPr lang="nl-NL" dirty="0"/>
              <a:t>Bewustwording </a:t>
            </a:r>
          </a:p>
          <a:p>
            <a:pPr>
              <a:buFontTx/>
              <a:buChar char="-"/>
            </a:pPr>
            <a:r>
              <a:rPr lang="nl-NL" dirty="0"/>
              <a:t>Vermindering of aanpassing van verpakkingen horeca en winkels</a:t>
            </a:r>
          </a:p>
        </p:txBody>
      </p:sp>
    </p:spTree>
    <p:extLst>
      <p:ext uri="{BB962C8B-B14F-4D97-AF65-F5344CB8AC3E}">
        <p14:creationId xmlns:p14="http://schemas.microsoft.com/office/powerpoint/2010/main" val="50532377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Bevindingen </a:t>
            </a:r>
          </a:p>
        </p:txBody>
      </p:sp>
      <p:sp>
        <p:nvSpPr>
          <p:cNvPr id="3" name="Tijdelijke aanduiding voor inhoud 2"/>
          <p:cNvSpPr>
            <a:spLocks noGrp="1"/>
          </p:cNvSpPr>
          <p:nvPr>
            <p:ph idx="1"/>
          </p:nvPr>
        </p:nvSpPr>
        <p:spPr>
          <a:xfrm>
            <a:off x="1159934" y="3670301"/>
            <a:ext cx="8596668" cy="4091086"/>
          </a:xfrm>
        </p:spPr>
        <p:txBody>
          <a:bodyPr/>
          <a:lstStyle/>
          <a:p>
            <a:endParaRPr lang="nl-NL" dirty="0"/>
          </a:p>
        </p:txBody>
      </p:sp>
      <p:sp>
        <p:nvSpPr>
          <p:cNvPr id="4" name="Tekstvak 44"/>
          <p:cNvSpPr txBox="1">
            <a:spLocks noChangeArrowheads="1"/>
          </p:cNvSpPr>
          <p:nvPr/>
        </p:nvSpPr>
        <p:spPr bwMode="auto">
          <a:xfrm>
            <a:off x="1561836" y="4157966"/>
            <a:ext cx="1303337" cy="599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nl-NL" altLang="nl-NL" sz="1200" b="1" i="0" u="none" strike="noStrike" cap="none" normalizeH="0" baseline="0" dirty="0">
              <a:ln>
                <a:noFill/>
              </a:ln>
              <a:solidFill>
                <a:srgbClr val="FFFFFF"/>
              </a:solidFill>
              <a:effectLst/>
              <a:latin typeface="Verdana" panose="020B0604030504040204" pitchFamily="34" charset="0"/>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200" b="1" i="0" u="none" strike="noStrike" cap="none" normalizeH="0" baseline="0" dirty="0">
                <a:ln>
                  <a:noFill/>
                </a:ln>
                <a:solidFill>
                  <a:srgbClr val="FFFFFF"/>
                </a:solidFill>
                <a:effectLst/>
                <a:latin typeface="Verdana" panose="020B0604030504040204" pitchFamily="34" charset="0"/>
                <a:ea typeface="Calibri" panose="020F0502020204030204" pitchFamily="34" charset="0"/>
                <a:cs typeface="Times New Roman" panose="02020603050405020304" pitchFamily="18" charset="0"/>
              </a:rPr>
              <a:t>Stedelijk Gymnasium</a:t>
            </a:r>
            <a:endParaRPr kumimoji="0" lang="nl-NL" altLang="nl-NL" sz="1800" b="0" i="0" u="none" strike="noStrike" cap="none" normalizeH="0" baseline="0" dirty="0">
              <a:ln>
                <a:noFill/>
              </a:ln>
              <a:solidFill>
                <a:schemeClr val="tx1"/>
              </a:solidFill>
              <a:effectLst/>
              <a:latin typeface="Arial" panose="020B0604020202020204" pitchFamily="34" charset="0"/>
            </a:endParaRPr>
          </a:p>
        </p:txBody>
      </p:sp>
      <p:sp>
        <p:nvSpPr>
          <p:cNvPr id="5" name="Tekstvak 45"/>
          <p:cNvSpPr txBox="1">
            <a:spLocks noChangeArrowheads="1"/>
          </p:cNvSpPr>
          <p:nvPr/>
        </p:nvSpPr>
        <p:spPr bwMode="auto">
          <a:xfrm>
            <a:off x="739604" y="5683296"/>
            <a:ext cx="1346200" cy="599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200" b="1" i="0" u="none" strike="noStrike" cap="none" normalizeH="0" baseline="0">
                <a:ln>
                  <a:noFill/>
                </a:ln>
                <a:solidFill>
                  <a:srgbClr val="FFFFFF"/>
                </a:solidFill>
                <a:effectLst/>
                <a:latin typeface="Verdana" panose="020B0604030504040204" pitchFamily="34" charset="0"/>
                <a:ea typeface="Calibri" panose="020F0502020204030204" pitchFamily="34" charset="0"/>
                <a:cs typeface="Times New Roman" panose="02020603050405020304" pitchFamily="18" charset="0"/>
              </a:rPr>
              <a:t>Van Maerlant</a:t>
            </a: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6" name="Tekstvak 46"/>
          <p:cNvSpPr txBox="1">
            <a:spLocks noChangeArrowheads="1"/>
          </p:cNvSpPr>
          <p:nvPr/>
        </p:nvSpPr>
        <p:spPr bwMode="auto">
          <a:xfrm>
            <a:off x="4134558" y="5440765"/>
            <a:ext cx="746125" cy="4100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nl-NL" altLang="nl-NL" sz="1200" b="1" i="0" u="none" strike="noStrike" cap="none" normalizeH="0" baseline="0" dirty="0">
              <a:ln>
                <a:noFill/>
              </a:ln>
              <a:solidFill>
                <a:srgbClr val="FFFFFF"/>
              </a:solidFill>
              <a:effectLst/>
              <a:latin typeface="Verdana" panose="020B0604030504040204" pitchFamily="34" charset="0"/>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200" b="1" i="0" u="none" strike="noStrike" cap="none" normalizeH="0" baseline="0" dirty="0">
                <a:ln>
                  <a:noFill/>
                </a:ln>
                <a:solidFill>
                  <a:srgbClr val="FFFFFF"/>
                </a:solidFill>
                <a:effectLst/>
                <a:latin typeface="Verdana" panose="020B0604030504040204" pitchFamily="34" charset="0"/>
                <a:ea typeface="Calibri" panose="020F0502020204030204" pitchFamily="34" charset="0"/>
                <a:cs typeface="Times New Roman" panose="02020603050405020304" pitchFamily="18" charset="0"/>
              </a:rPr>
              <a:t>Avans</a:t>
            </a:r>
            <a:endParaRPr kumimoji="0" lang="nl-NL" altLang="nl-NL" sz="1800" b="0" i="0" u="none" strike="noStrike" cap="none" normalizeH="0" baseline="0" dirty="0">
              <a:ln>
                <a:noFill/>
              </a:ln>
              <a:solidFill>
                <a:schemeClr val="tx1"/>
              </a:solidFill>
              <a:effectLst/>
              <a:latin typeface="Arial" panose="020B0604020202020204" pitchFamily="34" charset="0"/>
            </a:endParaRPr>
          </a:p>
        </p:txBody>
      </p:sp>
      <p:sp>
        <p:nvSpPr>
          <p:cNvPr id="7" name="Tekstvak 47"/>
          <p:cNvSpPr txBox="1">
            <a:spLocks noChangeArrowheads="1"/>
          </p:cNvSpPr>
          <p:nvPr/>
        </p:nvSpPr>
        <p:spPr bwMode="auto">
          <a:xfrm>
            <a:off x="7109182" y="5510836"/>
            <a:ext cx="746125" cy="410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nl-NL" altLang="nl-NL" sz="1200" b="1" i="0" u="none" strike="noStrike" cap="none" normalizeH="0" baseline="0" dirty="0">
              <a:ln>
                <a:noFill/>
              </a:ln>
              <a:solidFill>
                <a:srgbClr val="FFFFFF"/>
              </a:solidFill>
              <a:effectLst/>
              <a:latin typeface="Verdana" panose="020B0604030504040204" pitchFamily="34" charset="0"/>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200" b="1" i="0" u="none" strike="noStrike" cap="none" normalizeH="0" baseline="0" dirty="0">
                <a:ln>
                  <a:noFill/>
                </a:ln>
                <a:solidFill>
                  <a:srgbClr val="FFFFFF"/>
                </a:solidFill>
                <a:effectLst/>
                <a:latin typeface="Verdana" panose="020B0604030504040204" pitchFamily="34" charset="0"/>
                <a:ea typeface="Calibri" panose="020F0502020204030204" pitchFamily="34" charset="0"/>
                <a:cs typeface="Times New Roman" panose="02020603050405020304" pitchFamily="18" charset="0"/>
              </a:rPr>
              <a:t>HAS</a:t>
            </a:r>
            <a:endParaRPr kumimoji="0" lang="nl-NL" altLang="nl-NL" sz="1800" b="0" i="0" u="none" strike="noStrike" cap="none" normalizeH="0" baseline="0" dirty="0">
              <a:ln>
                <a:noFill/>
              </a:ln>
              <a:solidFill>
                <a:schemeClr val="tx1"/>
              </a:solidFill>
              <a:effectLst/>
              <a:latin typeface="Arial" panose="020B0604020202020204" pitchFamily="34" charset="0"/>
            </a:endParaRPr>
          </a:p>
        </p:txBody>
      </p:sp>
      <p:sp>
        <p:nvSpPr>
          <p:cNvPr id="8" name="Tekstvak 48"/>
          <p:cNvSpPr txBox="1">
            <a:spLocks noChangeArrowheads="1"/>
          </p:cNvSpPr>
          <p:nvPr/>
        </p:nvSpPr>
        <p:spPr bwMode="auto">
          <a:xfrm>
            <a:off x="8894590" y="5289931"/>
            <a:ext cx="1535112" cy="6309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nl-NL" altLang="nl-NL" sz="1200" b="1" i="0" u="none" strike="noStrike" cap="none" normalizeH="0" baseline="0" dirty="0">
              <a:ln>
                <a:noFill/>
              </a:ln>
              <a:solidFill>
                <a:srgbClr val="FFFFFF"/>
              </a:solidFill>
              <a:effectLst/>
              <a:latin typeface="Verdana" panose="020B0604030504040204" pitchFamily="34" charset="0"/>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200" b="1" i="0" u="none" strike="noStrike" cap="none" normalizeH="0" baseline="0" dirty="0">
                <a:ln>
                  <a:noFill/>
                </a:ln>
                <a:solidFill>
                  <a:srgbClr val="FFFFFF"/>
                </a:solidFill>
                <a:effectLst/>
                <a:latin typeface="Verdana" panose="020B0604030504040204" pitchFamily="34" charset="0"/>
                <a:ea typeface="Calibri" panose="020F0502020204030204" pitchFamily="34" charset="0"/>
                <a:cs typeface="Times New Roman" panose="02020603050405020304" pitchFamily="18" charset="0"/>
              </a:rPr>
              <a:t>Koning Willem 1 collage</a:t>
            </a:r>
            <a:endParaRPr kumimoji="0" lang="nl-NL" altLang="nl-NL" sz="1800" b="0" i="0" u="none" strike="noStrike" cap="none" normalizeH="0" baseline="0" dirty="0">
              <a:ln>
                <a:noFill/>
              </a:ln>
              <a:solidFill>
                <a:schemeClr val="tx1"/>
              </a:solidFill>
              <a:effectLst/>
              <a:latin typeface="Arial" panose="020B0604020202020204" pitchFamily="34" charset="0"/>
            </a:endParaRPr>
          </a:p>
        </p:txBody>
      </p:sp>
      <p:sp>
        <p:nvSpPr>
          <p:cNvPr id="9" name="Tekstvak 80"/>
          <p:cNvSpPr txBox="1">
            <a:spLocks noChangeArrowheads="1"/>
          </p:cNvSpPr>
          <p:nvPr/>
        </p:nvSpPr>
        <p:spPr bwMode="auto">
          <a:xfrm>
            <a:off x="1330061" y="6121838"/>
            <a:ext cx="1535112" cy="6309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200" b="1" i="0" u="none" strike="noStrike" cap="none" normalizeH="0" baseline="0" dirty="0">
                <a:ln>
                  <a:noFill/>
                </a:ln>
                <a:solidFill>
                  <a:srgbClr val="FFFFFF"/>
                </a:solidFill>
                <a:effectLst/>
                <a:latin typeface="Verdana" panose="020B0604030504040204" pitchFamily="34" charset="0"/>
                <a:ea typeface="Calibri" panose="020F0502020204030204" pitchFamily="34" charset="0"/>
                <a:cs typeface="Times New Roman" panose="02020603050405020304" pitchFamily="18" charset="0"/>
              </a:rPr>
              <a:t>Koning Willem 1 collage</a:t>
            </a:r>
            <a:endParaRPr kumimoji="0" lang="nl-NL" altLang="nl-NL" sz="1800" b="0" i="0" u="none" strike="noStrike" cap="none" normalizeH="0" baseline="0" dirty="0">
              <a:ln>
                <a:noFill/>
              </a:ln>
              <a:solidFill>
                <a:schemeClr val="tx1"/>
              </a:solidFill>
              <a:effectLst/>
              <a:latin typeface="Arial" panose="020B0604020202020204" pitchFamily="34" charset="0"/>
            </a:endParaRPr>
          </a:p>
        </p:txBody>
      </p:sp>
      <p:sp>
        <p:nvSpPr>
          <p:cNvPr id="10" name="Rectangle 8"/>
          <p:cNvSpPr>
            <a:spLocks noChangeArrowheads="1"/>
          </p:cNvSpPr>
          <p:nvPr/>
        </p:nvSpPr>
        <p:spPr bwMode="auto">
          <a:xfrm>
            <a:off x="482600" y="1509712"/>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a:p>
        </p:txBody>
      </p:sp>
      <p:sp>
        <p:nvSpPr>
          <p:cNvPr id="11" name="Rectangle 11"/>
          <p:cNvSpPr>
            <a:spLocks noChangeArrowheads="1"/>
          </p:cNvSpPr>
          <p:nvPr/>
        </p:nvSpPr>
        <p:spPr bwMode="auto">
          <a:xfrm>
            <a:off x="482600" y="1966912"/>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nl-NL" altLang="nl-NL" sz="1100" b="0" i="0" u="none" strike="noStrike" cap="none" normalizeH="0" baseline="0">
              <a:ln>
                <a:noFill/>
              </a:ln>
              <a:solidFill>
                <a:schemeClr val="tx1"/>
              </a:solidFill>
              <a:effectLst/>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100" b="0" i="0" u="none" strike="noStrike" cap="none" normalizeH="0" baseline="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
            </a:r>
            <a:br>
              <a:rPr kumimoji="0" lang="nl-NL" altLang="nl-NL" sz="1100" b="0" i="0" u="none" strike="noStrike" cap="none" normalizeH="0" baseline="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br>
            <a:endParaRPr kumimoji="0" lang="nl-NL" altLang="nl-NL" sz="12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nl-NL" altLang="nl-NL" sz="1800" b="0" i="0" u="none" strike="noStrike" cap="none" normalizeH="0" baseline="0">
              <a:ln>
                <a:noFill/>
              </a:ln>
              <a:solidFill>
                <a:schemeClr val="tx1"/>
              </a:solidFill>
              <a:effectLst/>
              <a:latin typeface="Arial" panose="020B0604020202020204" pitchFamily="34" charset="0"/>
            </a:endParaRPr>
          </a:p>
        </p:txBody>
      </p:sp>
      <p:pic>
        <p:nvPicPr>
          <p:cNvPr id="18" name="Afbeelding 17"/>
          <p:cNvPicPr>
            <a:picLocks noChangeAspect="1"/>
          </p:cNvPicPr>
          <p:nvPr/>
        </p:nvPicPr>
        <p:blipFill>
          <a:blip r:embed="rId3"/>
          <a:stretch>
            <a:fillRect/>
          </a:stretch>
        </p:blipFill>
        <p:spPr>
          <a:xfrm>
            <a:off x="250587" y="1382928"/>
            <a:ext cx="9887633" cy="5171504"/>
          </a:xfrm>
          <a:prstGeom prst="rect">
            <a:avLst/>
          </a:prstGeom>
        </p:spPr>
      </p:pic>
      <p:sp>
        <p:nvSpPr>
          <p:cNvPr id="17" name="Ovaal 16"/>
          <p:cNvSpPr/>
          <p:nvPr/>
        </p:nvSpPr>
        <p:spPr>
          <a:xfrm>
            <a:off x="2572097" y="3231760"/>
            <a:ext cx="586151" cy="59815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9" name="Afbeelding 18"/>
          <p:cNvPicPr>
            <a:picLocks noChangeAspect="1"/>
          </p:cNvPicPr>
          <p:nvPr/>
        </p:nvPicPr>
        <p:blipFill>
          <a:blip r:embed="rId4"/>
          <a:stretch>
            <a:fillRect/>
          </a:stretch>
        </p:blipFill>
        <p:spPr>
          <a:xfrm>
            <a:off x="3442306" y="1184766"/>
            <a:ext cx="4175870" cy="5567827"/>
          </a:xfrm>
          <a:prstGeom prst="rect">
            <a:avLst/>
          </a:prstGeom>
        </p:spPr>
      </p:pic>
      <p:pic>
        <p:nvPicPr>
          <p:cNvPr id="20" name="Afbeelding 19"/>
          <p:cNvPicPr>
            <a:picLocks noChangeAspect="1"/>
          </p:cNvPicPr>
          <p:nvPr/>
        </p:nvPicPr>
        <p:blipFill>
          <a:blip r:embed="rId5"/>
          <a:stretch>
            <a:fillRect/>
          </a:stretch>
        </p:blipFill>
        <p:spPr>
          <a:xfrm>
            <a:off x="3409898" y="1370447"/>
            <a:ext cx="4036609" cy="5382146"/>
          </a:xfrm>
          <a:prstGeom prst="rect">
            <a:avLst/>
          </a:prstGeom>
        </p:spPr>
      </p:pic>
      <p:pic>
        <p:nvPicPr>
          <p:cNvPr id="21" name="Afbeelding 20"/>
          <p:cNvPicPr>
            <a:picLocks noChangeAspect="1"/>
          </p:cNvPicPr>
          <p:nvPr/>
        </p:nvPicPr>
        <p:blipFill>
          <a:blip r:embed="rId6"/>
          <a:stretch>
            <a:fillRect/>
          </a:stretch>
        </p:blipFill>
        <p:spPr>
          <a:xfrm>
            <a:off x="7463969" y="1382928"/>
            <a:ext cx="4036609" cy="5382145"/>
          </a:xfrm>
          <a:prstGeom prst="rect">
            <a:avLst/>
          </a:prstGeom>
        </p:spPr>
      </p:pic>
    </p:spTree>
    <p:extLst>
      <p:ext uri="{BB962C8B-B14F-4D97-AF65-F5344CB8AC3E}">
        <p14:creationId xmlns:p14="http://schemas.microsoft.com/office/powerpoint/2010/main" val="2002747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19"/>
                                        </p:tgtEl>
                                      </p:cBhvr>
                                    </p:animEffect>
                                    <p:set>
                                      <p:cBhvr>
                                        <p:cTn id="17" dur="1" fill="hold">
                                          <p:stCondLst>
                                            <p:cond delay="499"/>
                                          </p:stCondLst>
                                        </p:cTn>
                                        <p:tgtEl>
                                          <p:spTgt spid="19"/>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5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236663" y="2424113"/>
            <a:ext cx="8596312" cy="1580937"/>
          </a:xfrm>
        </p:spPr>
        <p:txBody>
          <a:bodyPr>
            <a:normAutofit fontScale="90000"/>
          </a:bodyPr>
          <a:lstStyle/>
          <a:p>
            <a:pPr algn="ctr"/>
            <a:r>
              <a:rPr lang="nl-NL" sz="5300" dirty="0"/>
              <a:t>Einde van de presentatie </a:t>
            </a:r>
            <a:r>
              <a:rPr lang="en-US" dirty="0">
                <a:solidFill>
                  <a:schemeClr val="tx1"/>
                </a:solidFill>
                <a:latin typeface="+mj-ea"/>
                <a:cs typeface="+mj-ea"/>
              </a:rPr>
              <a:t/>
            </a:r>
            <a:br>
              <a:rPr lang="en-US" dirty="0">
                <a:solidFill>
                  <a:schemeClr val="tx1"/>
                </a:solidFill>
                <a:latin typeface="+mj-ea"/>
                <a:cs typeface="+mj-ea"/>
              </a:rPr>
            </a:br>
            <a:r>
              <a:rPr lang="en-US" dirty="0">
                <a:solidFill>
                  <a:schemeClr val="tx1"/>
                </a:solidFill>
                <a:latin typeface="+mj-ea"/>
                <a:cs typeface="+mj-ea"/>
              </a:rPr>
              <a:t/>
            </a:r>
            <a:br>
              <a:rPr lang="en-US" dirty="0">
                <a:solidFill>
                  <a:schemeClr val="tx1"/>
                </a:solidFill>
                <a:latin typeface="+mj-ea"/>
                <a:cs typeface="+mj-ea"/>
              </a:rPr>
            </a:br>
            <a:r>
              <a:rPr lang="nl-NL" sz="5400" dirty="0"/>
              <a:t>Vragen?</a:t>
            </a:r>
            <a:endParaRPr lang="nl-NL"/>
          </a:p>
        </p:txBody>
      </p:sp>
    </p:spTree>
    <p:extLst>
      <p:ext uri="{BB962C8B-B14F-4D97-AF65-F5344CB8AC3E}">
        <p14:creationId xmlns:p14="http://schemas.microsoft.com/office/powerpoint/2010/main" val="301135274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NL"/>
          </a:p>
        </p:txBody>
      </p:sp>
      <p:sp>
        <p:nvSpPr>
          <p:cNvPr id="3" name="Tijdelijke aanduiding voor inhoud 2"/>
          <p:cNvSpPr>
            <a:spLocks noGrp="1"/>
          </p:cNvSpPr>
          <p:nvPr>
            <p:ph idx="1"/>
          </p:nvPr>
        </p:nvSpPr>
        <p:spPr/>
        <p:txBody>
          <a:bodyPr/>
          <a:lstStyle/>
          <a:p>
            <a:endParaRPr lang="nl-NL"/>
          </a:p>
        </p:txBody>
      </p:sp>
    </p:spTree>
    <p:extLst>
      <p:ext uri="{BB962C8B-B14F-4D97-AF65-F5344CB8AC3E}">
        <p14:creationId xmlns:p14="http://schemas.microsoft.com/office/powerpoint/2010/main" val="3925115250"/>
      </p:ext>
    </p:extLst>
  </p:cSld>
  <p:clrMapOvr>
    <a:masterClrMapping/>
  </p:clrMapOvr>
  <p:timing>
    <p:tnLst>
      <p:par>
        <p:cTn id="1" dur="indefinite" restart="never" nodeType="tmRoot"/>
      </p:par>
    </p:tnLst>
  </p:timing>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xmlns="" name="Facet" id="{C0C680CD-088A-49FC-A102-D699147F32B2}" vid="{CFBC31BA-B70F-4F30-BCAA-4F3011E16C4D}"/>
    </a:ext>
  </a:extLst>
</a:theme>
</file>

<file path=ppt/theme/theme2.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268</TotalTime>
  <Words>462</Words>
  <Application>Microsoft Office PowerPoint</Application>
  <PresentationFormat>Aangepast</PresentationFormat>
  <Paragraphs>69</Paragraphs>
  <Slides>9</Slides>
  <Notes>5</Notes>
  <HiddenSlides>0</HiddenSlides>
  <MMClips>0</MMClips>
  <ScaleCrop>false</ScaleCrop>
  <HeadingPairs>
    <vt:vector size="4" baseType="variant">
      <vt:variant>
        <vt:lpstr>Thema</vt:lpstr>
      </vt:variant>
      <vt:variant>
        <vt:i4>1</vt:i4>
      </vt:variant>
      <vt:variant>
        <vt:lpstr>Diatitels</vt:lpstr>
      </vt:variant>
      <vt:variant>
        <vt:i4>9</vt:i4>
      </vt:variant>
    </vt:vector>
  </HeadingPairs>
  <TitlesOfParts>
    <vt:vector size="10" baseType="lpstr">
      <vt:lpstr>Facet</vt:lpstr>
      <vt:lpstr>Stageproject  Zwerfafval in en om het Paleiskwartier</vt:lpstr>
      <vt:lpstr>Inhoudsopgave</vt:lpstr>
      <vt:lpstr>Onderzoeksvragen </vt:lpstr>
      <vt:lpstr>Onderzoeksgebied </vt:lpstr>
      <vt:lpstr>De veroorzakers en de omvang van het probleem </vt:lpstr>
      <vt:lpstr>Oplossingen voor de korte en lange termijn </vt:lpstr>
      <vt:lpstr>Bevindingen </vt:lpstr>
      <vt:lpstr>Einde van de presentatie   Vragen?</vt:lpstr>
      <vt:lpstr>PowerPoint-presentatie</vt:lpstr>
    </vt:vector>
  </TitlesOfParts>
  <Company>Gemeente s-Hertogenbosch</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Stageproject  Zwerfafval in en om het Paleiskwartier</dc:title>
  <dc:creator>Yasheley van Es</dc:creator>
  <cp:lastModifiedBy>Gebruiker</cp:lastModifiedBy>
  <cp:revision>40</cp:revision>
  <dcterms:created xsi:type="dcterms:W3CDTF">2018-01-18T11:36:23Z</dcterms:created>
  <dcterms:modified xsi:type="dcterms:W3CDTF">2018-02-06T11:21:00Z</dcterms:modified>
</cp:coreProperties>
</file>