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508" r:id="rId2"/>
    <p:sldId id="499" r:id="rId3"/>
    <p:sldId id="527" r:id="rId4"/>
    <p:sldId id="528" r:id="rId5"/>
    <p:sldId id="519" r:id="rId6"/>
    <p:sldId id="516" r:id="rId7"/>
    <p:sldId id="529" r:id="rId8"/>
    <p:sldId id="530" r:id="rId9"/>
    <p:sldId id="524" r:id="rId10"/>
    <p:sldId id="531" r:id="rId11"/>
    <p:sldId id="256" r:id="rId12"/>
    <p:sldId id="257" r:id="rId13"/>
    <p:sldId id="532" r:id="rId14"/>
    <p:sldId id="520" r:id="rId15"/>
    <p:sldId id="525" r:id="rId16"/>
    <p:sldId id="500" r:id="rId17"/>
    <p:sldId id="475" r:id="rId18"/>
  </p:sldIdLst>
  <p:sldSz cx="9144000" cy="6858000" type="screen4x3"/>
  <p:notesSz cx="6797675" cy="9928225"/>
  <p:defaultTextStyle>
    <a:defPPr>
      <a:defRPr lang="nl-NL"/>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5E92"/>
    <a:srgbClr val="FFC822"/>
    <a:srgbClr val="CE2A20"/>
    <a:srgbClr val="439726"/>
    <a:srgbClr val="375E97"/>
    <a:srgbClr val="FBC200"/>
    <a:srgbClr val="FFEFBD"/>
    <a:srgbClr val="FBBA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50" autoAdjust="0"/>
    <p:restoredTop sz="95126" autoAdjust="0"/>
  </p:normalViewPr>
  <p:slideViewPr>
    <p:cSldViewPr snapToGrid="0" snapToObjects="1">
      <p:cViewPr varScale="1">
        <p:scale>
          <a:sx n="68" d="100"/>
          <a:sy n="68" d="100"/>
        </p:scale>
        <p:origin x="43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smtClean="0"/>
            </a:lvl1pPr>
          </a:lstStyle>
          <a:p>
            <a:pPr>
              <a:defRPr/>
            </a:pPr>
            <a:endParaRPr lang="nl-NL"/>
          </a:p>
        </p:txBody>
      </p:sp>
      <p:sp>
        <p:nvSpPr>
          <p:cNvPr id="3" name="Tijdelijke aanduiding voor datum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smtClean="0"/>
            </a:lvl1pPr>
          </a:lstStyle>
          <a:p>
            <a:pPr>
              <a:defRPr/>
            </a:pPr>
            <a:fld id="{2B6553B6-DE05-45A9-809F-4666A56D7A6F}" type="datetimeFigureOut">
              <a:rPr lang="nl-NL"/>
              <a:pPr>
                <a:defRPr/>
              </a:pPr>
              <a:t>22-6-2018</a:t>
            </a:fld>
            <a:endParaRPr lang="nl-NL"/>
          </a:p>
        </p:txBody>
      </p:sp>
      <p:sp>
        <p:nvSpPr>
          <p:cNvPr id="4" name="Tijdelijke aanduiding voor voettekst 3"/>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smtClean="0"/>
            </a:lvl1pPr>
          </a:lstStyle>
          <a:p>
            <a:pPr>
              <a:defRPr/>
            </a:pPr>
            <a:endParaRPr lang="nl-NL"/>
          </a:p>
        </p:txBody>
      </p:sp>
      <p:sp>
        <p:nvSpPr>
          <p:cNvPr id="5" name="Tijdelijke aanduiding voor dianummer 4"/>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smtClean="0"/>
            </a:lvl1pPr>
          </a:lstStyle>
          <a:p>
            <a:pPr>
              <a:defRPr/>
            </a:pPr>
            <a:fld id="{5762CBFB-01EC-4B21-9ECF-44454BF9357B}" type="slidenum">
              <a:rPr lang="nl-NL"/>
              <a:pPr>
                <a:defRPr/>
              </a:pPr>
              <a:t>‹nr.›</a:t>
            </a:fld>
            <a:endParaRPr lang="nl-N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nl-NL"/>
          </a:p>
        </p:txBody>
      </p:sp>
      <p:sp>
        <p:nvSpPr>
          <p:cNvPr id="3" name="Tijdelijke aanduiding voor datum 2"/>
          <p:cNvSpPr>
            <a:spLocks noGrp="1"/>
          </p:cNvSpPr>
          <p:nvPr>
            <p:ph type="dt"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107" charset="0"/>
                <a:ea typeface="ＭＳ Ｐゴシック" pitchFamily="-107" charset="-128"/>
              </a:defRPr>
            </a:lvl1pPr>
          </a:lstStyle>
          <a:p>
            <a:pPr>
              <a:defRPr/>
            </a:pPr>
            <a:fld id="{5FB5BF94-323A-444D-9B78-E3B362700A52}" type="datetime1">
              <a:rPr lang="nl-NL"/>
              <a:pPr>
                <a:defRPr/>
              </a:pPr>
              <a:t>22-6-2018</a:t>
            </a:fld>
            <a:endParaRPr lang="nl-NL"/>
          </a:p>
        </p:txBody>
      </p:sp>
      <p:sp>
        <p:nvSpPr>
          <p:cNvPr id="4" name="Tijdelijke aanduiding voor dia-afbeelding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p:cNvSpPr>
            <a:spLocks noGrp="1"/>
          </p:cNvSpPr>
          <p:nvPr>
            <p:ph type="body" sz="quarter" idx="3"/>
          </p:nvPr>
        </p:nvSpPr>
        <p:spPr>
          <a:xfrm>
            <a:off x="679450" y="4716463"/>
            <a:ext cx="5438775" cy="4467225"/>
          </a:xfrm>
          <a:prstGeom prst="rect">
            <a:avLst/>
          </a:prstGeom>
        </p:spPr>
        <p:txBody>
          <a:bodyPr vert="horz" lIns="91440" tIns="45720" rIns="91440" bIns="45720" rtlCol="0">
            <a:normAutofit/>
          </a:bodyPr>
          <a:lstStyle/>
          <a:p>
            <a:pPr lvl="0"/>
            <a:r>
              <a:rPr lang="nl-NL" noProof="0"/>
              <a:t>Klik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nl-NL"/>
          </a:p>
        </p:txBody>
      </p:sp>
      <p:sp>
        <p:nvSpPr>
          <p:cNvPr id="7" name="Tijdelijke aanduiding voor dianummer 6"/>
          <p:cNvSpPr>
            <a:spLocks noGrp="1"/>
          </p:cNvSpPr>
          <p:nvPr>
            <p:ph type="sldNum" sz="quarter" idx="5"/>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84260CE0-5B41-4E42-B34B-F97BAB1FDC65}"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nl-NL" altLang="nl-NL" sz="1400" b="1" dirty="0">
                <a:ea typeface="ＭＳ Ｐゴシック" panose="020B0600070205080204" pitchFamily="34" charset="-128"/>
              </a:rPr>
              <a:t>Lets take you trough the program of this workshop.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altLang="nl-NL" sz="1400" dirty="0">
                <a:ea typeface="ＭＳ Ｐゴシック" panose="020B0600070205080204" pitchFamily="34" charset="-128"/>
              </a:rPr>
              <a:t>First, we will tell you in short what OO</a:t>
            </a:r>
            <a:r>
              <a:rPr lang="nl-NL" altLang="nl-NL" sz="1400" baseline="0" dirty="0">
                <a:ea typeface="ＭＳ Ｐゴシック" panose="020B0600070205080204" pitchFamily="34" charset="-128"/>
              </a:rPr>
              <a:t> ‘sH is, and what we do in this city.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altLang="nl-NL" sz="1400" baseline="0" dirty="0">
                <a:ea typeface="ＭＳ Ｐゴシック" panose="020B0600070205080204" pitchFamily="34" charset="-128"/>
              </a:rPr>
              <a:t>After that, we will talk about the Social Design Circle. A way of thinking, wich helpes us transform Education into a more open structure.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altLang="nl-NL" sz="1400" b="1" baseline="0" dirty="0">
                <a:ea typeface="ＭＳ Ｐゴシック" panose="020B0600070205080204" pitchFamily="34" charset="-128"/>
              </a:rPr>
              <a:t>Goal of the workshop is</a:t>
            </a:r>
            <a:r>
              <a:rPr lang="nl-NL" altLang="nl-NL" sz="1400" baseline="0" dirty="0">
                <a:ea typeface="ＭＳ Ｐゴシック" panose="020B0600070205080204" pitchFamily="34" charset="-128"/>
              </a:rPr>
              <a:t>: To show you a way how to transform your education system/lesson/program/project into entrepreneurial learning.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altLang="nl-NL" sz="1400" b="1" baseline="0" dirty="0">
                <a:ea typeface="ＭＳ Ｐゴシック" panose="020B0600070205080204" pitchFamily="34" charset="-128"/>
              </a:rPr>
              <a:t>SOOOL </a:t>
            </a:r>
            <a:r>
              <a:rPr lang="nl-NL" altLang="nl-NL" sz="1400" baseline="0" dirty="0">
                <a:ea typeface="ＭＳ Ｐゴシック" panose="020B0600070205080204" pitchFamily="34" charset="-128"/>
              </a:rPr>
              <a:t>: the words have no meaning in English ;-) </a:t>
            </a:r>
            <a:br>
              <a:rPr lang="nl-NL" altLang="nl-NL" sz="1400" baseline="0" dirty="0">
                <a:ea typeface="ＭＳ Ｐゴシック" panose="020B0600070205080204" pitchFamily="34" charset="-128"/>
              </a:rPr>
            </a:br>
            <a:r>
              <a:rPr lang="nl-NL" altLang="nl-NL" sz="1400" baseline="0" dirty="0">
                <a:ea typeface="ＭＳ Ｐゴシック" panose="020B0600070205080204" pitchFamily="34" charset="-128"/>
              </a:rPr>
              <a:t>But this is what it comes down to: An education environment that is more social, more open, where students can learn in a exploring, researching and a designing manner.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l-NL" altLang="nl-NL" dirty="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pPr>
              <a:defRPr/>
            </a:pPr>
            <a:fld id="{84260CE0-5B41-4E42-B34B-F97BAB1FDC65}" type="slidenum">
              <a:rPr lang="nl-NL" altLang="nl-NL" smtClean="0"/>
              <a:pPr>
                <a:defRPr/>
              </a:pPr>
              <a:t>1</a:t>
            </a:fld>
            <a:endParaRPr lang="nl-NL" altLang="nl-NL"/>
          </a:p>
        </p:txBody>
      </p:sp>
    </p:spTree>
    <p:extLst>
      <p:ext uri="{BB962C8B-B14F-4D97-AF65-F5344CB8AC3E}">
        <p14:creationId xmlns:p14="http://schemas.microsoft.com/office/powerpoint/2010/main" val="1938791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nl-NL" altLang="nl-NL" sz="1400" b="1" dirty="0">
                <a:ea typeface="ＭＳ Ｐゴシック" panose="020B0600070205080204" pitchFamily="34" charset="-128"/>
              </a:rPr>
              <a:t>Lets take you trough the program of this workshop.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altLang="nl-NL" sz="1400" dirty="0">
                <a:ea typeface="ＭＳ Ｐゴシック" panose="020B0600070205080204" pitchFamily="34" charset="-128"/>
              </a:rPr>
              <a:t>First, we will tell you in short what OO</a:t>
            </a:r>
            <a:r>
              <a:rPr lang="nl-NL" altLang="nl-NL" sz="1400" baseline="0" dirty="0">
                <a:ea typeface="ＭＳ Ｐゴシック" panose="020B0600070205080204" pitchFamily="34" charset="-128"/>
              </a:rPr>
              <a:t> ‘sH is, and what we do in this city.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altLang="nl-NL" sz="1400" baseline="0" dirty="0">
                <a:ea typeface="ＭＳ Ｐゴシック" panose="020B0600070205080204" pitchFamily="34" charset="-128"/>
              </a:rPr>
              <a:t>After that, we will talk about the Social Design Circle. A way of thinking, wich helpes us transform Education into a more open structure.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altLang="nl-NL" sz="1400" b="1" baseline="0" dirty="0">
                <a:ea typeface="ＭＳ Ｐゴシック" panose="020B0600070205080204" pitchFamily="34" charset="-128"/>
              </a:rPr>
              <a:t>Goal of the workshop is</a:t>
            </a:r>
            <a:r>
              <a:rPr lang="nl-NL" altLang="nl-NL" sz="1400" baseline="0" dirty="0">
                <a:ea typeface="ＭＳ Ｐゴシック" panose="020B0600070205080204" pitchFamily="34" charset="-128"/>
              </a:rPr>
              <a:t>: To show you a way how to transform your education system/lesson/program/project into entrepreneurial learning.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altLang="nl-NL" sz="1400" b="1" baseline="0" dirty="0">
                <a:ea typeface="ＭＳ Ｐゴシック" panose="020B0600070205080204" pitchFamily="34" charset="-128"/>
              </a:rPr>
              <a:t>SOOOL </a:t>
            </a:r>
            <a:r>
              <a:rPr lang="nl-NL" altLang="nl-NL" sz="1400" baseline="0" dirty="0">
                <a:ea typeface="ＭＳ Ｐゴシック" panose="020B0600070205080204" pitchFamily="34" charset="-128"/>
              </a:rPr>
              <a:t>: the words have no meaning in English ;-) </a:t>
            </a:r>
            <a:br>
              <a:rPr lang="nl-NL" altLang="nl-NL" sz="1400" baseline="0" dirty="0">
                <a:ea typeface="ＭＳ Ｐゴシック" panose="020B0600070205080204" pitchFamily="34" charset="-128"/>
              </a:rPr>
            </a:br>
            <a:r>
              <a:rPr lang="nl-NL" altLang="nl-NL" sz="1400" baseline="0" dirty="0">
                <a:ea typeface="ＭＳ Ｐゴシック" panose="020B0600070205080204" pitchFamily="34" charset="-128"/>
              </a:rPr>
              <a:t>But this is what it comes down to: An education environment that is more social, more open, where students can learn in a exploring, researching and a designing manner.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l-NL" altLang="nl-NL" dirty="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pPr>
              <a:defRPr/>
            </a:pPr>
            <a:fld id="{84260CE0-5B41-4E42-B34B-F97BAB1FDC65}" type="slidenum">
              <a:rPr lang="nl-NL" altLang="nl-NL" smtClean="0"/>
              <a:pPr>
                <a:defRPr/>
              </a:pPr>
              <a:t>10</a:t>
            </a:fld>
            <a:endParaRPr lang="nl-NL" altLang="nl-NL"/>
          </a:p>
        </p:txBody>
      </p:sp>
    </p:spTree>
    <p:extLst>
      <p:ext uri="{BB962C8B-B14F-4D97-AF65-F5344CB8AC3E}">
        <p14:creationId xmlns:p14="http://schemas.microsoft.com/office/powerpoint/2010/main" val="1871950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nl-NL" altLang="nl-NL" sz="1400" b="1" dirty="0">
                <a:ea typeface="ＭＳ Ｐゴシック" panose="020B0600070205080204" pitchFamily="34" charset="-128"/>
              </a:rPr>
              <a:t>Lets take you trough the program of this workshop.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altLang="nl-NL" sz="1400" dirty="0">
                <a:ea typeface="ＭＳ Ｐゴシック" panose="020B0600070205080204" pitchFamily="34" charset="-128"/>
              </a:rPr>
              <a:t>First, we will tell you in short what OO</a:t>
            </a:r>
            <a:r>
              <a:rPr lang="nl-NL" altLang="nl-NL" sz="1400" baseline="0" dirty="0">
                <a:ea typeface="ＭＳ Ｐゴシック" panose="020B0600070205080204" pitchFamily="34" charset="-128"/>
              </a:rPr>
              <a:t> ‘sH is, and what we do in this city.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altLang="nl-NL" sz="1400" baseline="0" dirty="0">
                <a:ea typeface="ＭＳ Ｐゴシック" panose="020B0600070205080204" pitchFamily="34" charset="-128"/>
              </a:rPr>
              <a:t>After that, we will talk about the Social Design Circle. A way of thinking, wich helpes us transform Education into a more open structure.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altLang="nl-NL" sz="1400" b="1" baseline="0" dirty="0">
                <a:ea typeface="ＭＳ Ｐゴシック" panose="020B0600070205080204" pitchFamily="34" charset="-128"/>
              </a:rPr>
              <a:t>Goal of the workshop is</a:t>
            </a:r>
            <a:r>
              <a:rPr lang="nl-NL" altLang="nl-NL" sz="1400" baseline="0" dirty="0">
                <a:ea typeface="ＭＳ Ｐゴシック" panose="020B0600070205080204" pitchFamily="34" charset="-128"/>
              </a:rPr>
              <a:t>: To show you a way how to transform your education system/lesson/program/project into entrepreneurial learning.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altLang="nl-NL" sz="1400" b="1" baseline="0" dirty="0">
                <a:ea typeface="ＭＳ Ｐゴシック" panose="020B0600070205080204" pitchFamily="34" charset="-128"/>
              </a:rPr>
              <a:t>SOOOL </a:t>
            </a:r>
            <a:r>
              <a:rPr lang="nl-NL" altLang="nl-NL" sz="1400" baseline="0" dirty="0">
                <a:ea typeface="ＭＳ Ｐゴシック" panose="020B0600070205080204" pitchFamily="34" charset="-128"/>
              </a:rPr>
              <a:t>: the words have no meaning in English ;-) </a:t>
            </a:r>
            <a:br>
              <a:rPr lang="nl-NL" altLang="nl-NL" sz="1400" baseline="0" dirty="0">
                <a:ea typeface="ＭＳ Ｐゴシック" panose="020B0600070205080204" pitchFamily="34" charset="-128"/>
              </a:rPr>
            </a:br>
            <a:r>
              <a:rPr lang="nl-NL" altLang="nl-NL" sz="1400" baseline="0" dirty="0">
                <a:ea typeface="ＭＳ Ｐゴシック" panose="020B0600070205080204" pitchFamily="34" charset="-128"/>
              </a:rPr>
              <a:t>But this is what it comes down to: An education environment that is more social, more open, where students can learn in a exploring, researching and a designing manner.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l-NL" altLang="nl-NL" dirty="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pPr>
              <a:defRPr/>
            </a:pPr>
            <a:fld id="{84260CE0-5B41-4E42-B34B-F97BAB1FDC65}" type="slidenum">
              <a:rPr lang="nl-NL" altLang="nl-NL" smtClean="0"/>
              <a:pPr>
                <a:defRPr/>
              </a:pPr>
              <a:t>13</a:t>
            </a:fld>
            <a:endParaRPr lang="nl-NL" altLang="nl-NL"/>
          </a:p>
        </p:txBody>
      </p:sp>
    </p:spTree>
    <p:extLst>
      <p:ext uri="{BB962C8B-B14F-4D97-AF65-F5344CB8AC3E}">
        <p14:creationId xmlns:p14="http://schemas.microsoft.com/office/powerpoint/2010/main" val="1198729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dirty="0">
                <a:ea typeface="ＭＳ Ｐゴシック" panose="020B0600070205080204" pitchFamily="34" charset="-128"/>
              </a:rPr>
              <a:t>In the case of Ivvy:</a:t>
            </a:r>
          </a:p>
          <a:p>
            <a:pPr eaLnBrk="1" hangingPunct="1">
              <a:spcBef>
                <a:spcPct val="0"/>
              </a:spcBef>
            </a:pPr>
            <a:endParaRPr lang="nl-NL" altLang="nl-NL" dirty="0">
              <a:ea typeface="ＭＳ Ｐゴシック" panose="020B0600070205080204" pitchFamily="34" charset="-128"/>
            </a:endParaRPr>
          </a:p>
          <a:p>
            <a:pPr eaLnBrk="1" hangingPunct="1">
              <a:spcBef>
                <a:spcPct val="0"/>
              </a:spcBef>
            </a:pPr>
            <a:r>
              <a:rPr lang="nl-NL" altLang="nl-NL" dirty="0">
                <a:ea typeface="ＭＳ Ｐゴシック" panose="020B0600070205080204" pitchFamily="34" charset="-128"/>
              </a:rPr>
              <a:t>Students presented</a:t>
            </a:r>
            <a:r>
              <a:rPr lang="nl-NL" altLang="nl-NL" baseline="0" dirty="0">
                <a:ea typeface="ＭＳ Ｐゴシック" panose="020B0600070205080204" pitchFamily="34" charset="-128"/>
              </a:rPr>
              <a:t> their teachers dream holiday, to the teachers themselves. This was also the the examenation of the project.</a:t>
            </a:r>
          </a:p>
          <a:p>
            <a:pPr eaLnBrk="1" hangingPunct="1">
              <a:spcBef>
                <a:spcPct val="0"/>
              </a:spcBef>
            </a:pPr>
            <a:endParaRPr lang="nl-NL" altLang="nl-NL" baseline="0" dirty="0">
              <a:ea typeface="ＭＳ Ｐゴシック" panose="020B0600070205080204" pitchFamily="34" charset="-128"/>
            </a:endParaRPr>
          </a:p>
          <a:p>
            <a:pPr eaLnBrk="1" hangingPunct="1">
              <a:spcBef>
                <a:spcPct val="0"/>
              </a:spcBef>
            </a:pPr>
            <a:r>
              <a:rPr lang="nl-NL" altLang="nl-NL" baseline="0" dirty="0">
                <a:ea typeface="ＭＳ Ｐゴシック" panose="020B0600070205080204" pitchFamily="34" charset="-128"/>
              </a:rPr>
              <a:t>Results where: Verry Verry enthousiastic students. Up untill now, they want to know if the teachers actually went on their trip.</a:t>
            </a:r>
            <a:br>
              <a:rPr lang="nl-NL" altLang="nl-NL" baseline="0" dirty="0">
                <a:ea typeface="ＭＳ Ｐゴシック" panose="020B0600070205080204" pitchFamily="34" charset="-128"/>
              </a:rPr>
            </a:br>
            <a:r>
              <a:rPr lang="nl-NL" altLang="nl-NL" baseline="0" dirty="0">
                <a:ea typeface="ＭＳ Ｐゴシック" panose="020B0600070205080204" pitchFamily="34" charset="-128"/>
              </a:rPr>
              <a:t>Teachers had a very rich insight in the qualities en skills of their students, because they asked diffrent questions then they normally would. </a:t>
            </a:r>
            <a:endParaRPr lang="nl-NL" altLang="nl-NL" dirty="0">
              <a:ea typeface="ＭＳ Ｐゴシック" panose="020B0600070205080204" pitchFamily="34" charset="-128"/>
            </a:endParaRPr>
          </a:p>
          <a:p>
            <a:pPr eaLnBrk="1" hangingPunct="1">
              <a:spcBef>
                <a:spcPct val="0"/>
              </a:spcBef>
            </a:pPr>
            <a:endParaRPr lang="nl-NL" altLang="nl-NL" dirty="0">
              <a:ea typeface="ＭＳ Ｐゴシック" panose="020B0600070205080204" pitchFamily="34" charset="-128"/>
            </a:endParaRPr>
          </a:p>
          <a:p>
            <a:pPr eaLnBrk="1" hangingPunct="1">
              <a:spcBef>
                <a:spcPct val="0"/>
              </a:spcBef>
            </a:pPr>
            <a:r>
              <a:rPr lang="nl-NL" altLang="nl-NL" dirty="0">
                <a:ea typeface="ＭＳ Ｐゴシック" panose="020B0600070205080204" pitchFamily="34" charset="-128"/>
              </a:rPr>
              <a:t>This school has, after the very positive result, decided to transform more lessons themselves, using the same process from the Social Design Circle. They tackle the</a:t>
            </a:r>
            <a:r>
              <a:rPr lang="nl-NL" altLang="nl-NL" baseline="0" dirty="0">
                <a:ea typeface="ＭＳ Ｐゴシック" panose="020B0600070205080204" pitchFamily="34" charset="-128"/>
              </a:rPr>
              <a:t> lessons that are not working, and they improve the ones that do. </a:t>
            </a:r>
            <a:endParaRPr lang="nl-NL" altLang="nl-NL" dirty="0">
              <a:ea typeface="ＭＳ Ｐゴシック" panose="020B0600070205080204" pitchFamily="34" charset="-128"/>
            </a:endParaRPr>
          </a:p>
          <a:p>
            <a:pPr eaLnBrk="1" hangingPunct="1">
              <a:spcBef>
                <a:spcPct val="0"/>
              </a:spcBef>
            </a:pPr>
            <a:endParaRPr lang="nl-NL" altLang="nl-NL" baseline="0" dirty="0">
              <a:ea typeface="ＭＳ Ｐゴシック" panose="020B0600070205080204" pitchFamily="34" charset="-128"/>
            </a:endParaRPr>
          </a:p>
          <a:p>
            <a:pPr eaLnBrk="1" hangingPunct="1">
              <a:spcBef>
                <a:spcPct val="0"/>
              </a:spcBef>
            </a:pPr>
            <a:r>
              <a:rPr lang="nl-NL" altLang="nl-NL" baseline="0" dirty="0">
                <a:ea typeface="ＭＳ Ｐゴシック" panose="020B0600070205080204" pitchFamily="34" charset="-128"/>
              </a:rPr>
              <a:t>The nest step would be to bring these experiences and innovations outside of the school walls. To make the transfer outside. Also cooperating with Organisations, or initiatives from outside the school will be very important. That way, students can work on real projects, that have meaning to society.</a:t>
            </a:r>
            <a:endParaRPr lang="nl-NL" altLang="nl-NL" dirty="0">
              <a:ea typeface="ＭＳ Ｐゴシック" panose="020B0600070205080204" pitchFamily="34" charset="-128"/>
            </a:endParaRPr>
          </a:p>
          <a:p>
            <a:pPr eaLnBrk="1" hangingPunct="1">
              <a:spcBef>
                <a:spcPct val="0"/>
              </a:spcBef>
            </a:pPr>
            <a:endParaRPr lang="nl-NL" altLang="nl-NL" dirty="0">
              <a:ea typeface="ＭＳ Ｐゴシック" panose="020B0600070205080204" pitchFamily="34" charset="-128"/>
            </a:endParaRPr>
          </a:p>
        </p:txBody>
      </p:sp>
      <p:sp>
        <p:nvSpPr>
          <p:cNvPr id="29700"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CC5DE4F-E1CE-4672-94DF-8F5695C9F6CB}" type="slidenum">
              <a:rPr lang="nl-NL" altLang="nl-NL" smtClean="0"/>
              <a:pPr>
                <a:spcBef>
                  <a:spcPct val="0"/>
                </a:spcBef>
              </a:pPr>
              <a:t>14</a:t>
            </a:fld>
            <a:endParaRPr lang="nl-NL" altLang="nl-NL"/>
          </a:p>
        </p:txBody>
      </p:sp>
    </p:spTree>
    <p:extLst>
      <p:ext uri="{BB962C8B-B14F-4D97-AF65-F5344CB8AC3E}">
        <p14:creationId xmlns:p14="http://schemas.microsoft.com/office/powerpoint/2010/main" val="2244551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ea typeface="ＭＳ Ｐゴシック" panose="020B0600070205080204" pitchFamily="34" charset="-128"/>
            </a:endParaRPr>
          </a:p>
        </p:txBody>
      </p:sp>
      <p:sp>
        <p:nvSpPr>
          <p:cNvPr id="33796"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3826F94-D872-439B-92D3-D285FA9C94D6}" type="slidenum">
              <a:rPr lang="nl-NL" altLang="nl-NL" smtClean="0"/>
              <a:pPr>
                <a:spcBef>
                  <a:spcPct val="0"/>
                </a:spcBef>
              </a:pPr>
              <a:t>15</a:t>
            </a:fld>
            <a:endParaRPr lang="nl-NL" altLang="nl-NL"/>
          </a:p>
        </p:txBody>
      </p:sp>
    </p:spTree>
    <p:extLst>
      <p:ext uri="{BB962C8B-B14F-4D97-AF65-F5344CB8AC3E}">
        <p14:creationId xmlns:p14="http://schemas.microsoft.com/office/powerpoint/2010/main" val="1195768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nl-NL" dirty="0">
                <a:ea typeface="ＭＳ Ｐゴシック" panose="020B0600070205080204" pitchFamily="34" charset="-128"/>
              </a:rPr>
              <a:t>///  </a:t>
            </a:r>
            <a:r>
              <a:rPr lang="en-US" altLang="nl-NL" dirty="0" err="1">
                <a:ea typeface="ＭＳ Ｐゴシック" panose="020B0600070205080204" pitchFamily="34" charset="-128"/>
              </a:rPr>
              <a:t>dit</a:t>
            </a:r>
            <a:r>
              <a:rPr lang="en-US" altLang="nl-NL" dirty="0">
                <a:ea typeface="ＭＳ Ｐゴシック" panose="020B0600070205080204" pitchFamily="34" charset="-128"/>
              </a:rPr>
              <a:t> </a:t>
            </a:r>
            <a:r>
              <a:rPr lang="en-US" altLang="nl-NL" dirty="0" err="1">
                <a:ea typeface="ＭＳ Ｐゴシック" panose="020B0600070205080204" pitchFamily="34" charset="-128"/>
              </a:rPr>
              <a:t>kan</a:t>
            </a:r>
            <a:r>
              <a:rPr lang="en-US" altLang="nl-NL" dirty="0">
                <a:ea typeface="ＭＳ Ｐゴシック" panose="020B0600070205080204" pitchFamily="34" charset="-128"/>
              </a:rPr>
              <a:t> </a:t>
            </a:r>
            <a:r>
              <a:rPr lang="en-US" altLang="nl-NL" dirty="0" err="1">
                <a:ea typeface="ＭＳ Ｐゴシック" panose="020B0600070205080204" pitchFamily="34" charset="-128"/>
              </a:rPr>
              <a:t>eventueel</a:t>
            </a:r>
            <a:r>
              <a:rPr lang="en-US" altLang="nl-NL" dirty="0">
                <a:ea typeface="ＭＳ Ｐゴシック" panose="020B0600070205080204" pitchFamily="34" charset="-128"/>
              </a:rPr>
              <a:t> </a:t>
            </a:r>
            <a:r>
              <a:rPr lang="en-US" altLang="nl-NL" dirty="0" err="1">
                <a:ea typeface="ＭＳ Ｐゴシック" panose="020B0600070205080204" pitchFamily="34" charset="-128"/>
              </a:rPr>
              <a:t>overgeslagen</a:t>
            </a:r>
            <a:r>
              <a:rPr lang="en-US" altLang="nl-NL" dirty="0">
                <a:ea typeface="ＭＳ Ｐゴシック" panose="020B0600070205080204" pitchFamily="34" charset="-128"/>
              </a:rPr>
              <a:t> </a:t>
            </a:r>
            <a:r>
              <a:rPr lang="en-US" altLang="nl-NL" dirty="0" err="1">
                <a:ea typeface="ＭＳ Ｐゴシック" panose="020B0600070205080204" pitchFamily="34" charset="-128"/>
              </a:rPr>
              <a:t>worden</a:t>
            </a:r>
            <a:endParaRPr lang="en-US" altLang="nl-NL" dirty="0">
              <a:ea typeface="ＭＳ Ｐゴシック" panose="020B0600070205080204" pitchFamily="34" charset="-128"/>
            </a:endParaRPr>
          </a:p>
          <a:p>
            <a:pPr eaLnBrk="1" hangingPunct="1">
              <a:spcBef>
                <a:spcPct val="0"/>
              </a:spcBef>
            </a:pPr>
            <a:endParaRPr lang="en-US" altLang="nl-NL" dirty="0">
              <a:ea typeface="ＭＳ Ｐゴシック" panose="020B0600070205080204" pitchFamily="34" charset="-128"/>
            </a:endParaRPr>
          </a:p>
          <a:p>
            <a:pPr eaLnBrk="1" hangingPunct="1">
              <a:spcBef>
                <a:spcPct val="0"/>
              </a:spcBef>
            </a:pPr>
            <a:r>
              <a:rPr lang="en-US" altLang="nl-NL" b="1" dirty="0">
                <a:ea typeface="ＭＳ Ｐゴシック" panose="020B0600070205080204" pitchFamily="34" charset="-128"/>
              </a:rPr>
              <a:t>2 </a:t>
            </a:r>
            <a:r>
              <a:rPr lang="en-US" altLang="nl-NL" b="1" dirty="0" err="1">
                <a:ea typeface="ＭＳ Ｐゴシック" panose="020B0600070205080204" pitchFamily="34" charset="-128"/>
              </a:rPr>
              <a:t>keer</a:t>
            </a:r>
            <a:r>
              <a:rPr lang="en-US" altLang="nl-NL" b="1" dirty="0">
                <a:ea typeface="ＭＳ Ｐゴシック" panose="020B0600070205080204" pitchFamily="34" charset="-128"/>
              </a:rPr>
              <a:t> 30 </a:t>
            </a:r>
            <a:r>
              <a:rPr lang="en-US" altLang="nl-NL" b="1" dirty="0" err="1">
                <a:ea typeface="ＭＳ Ｐゴシック" panose="020B0600070205080204" pitchFamily="34" charset="-128"/>
              </a:rPr>
              <a:t>seconden</a:t>
            </a:r>
            <a:r>
              <a:rPr lang="en-US" altLang="nl-NL" b="1" dirty="0">
                <a:ea typeface="ＭＳ Ｐゴシック" panose="020B0600070205080204" pitchFamily="34" charset="-128"/>
              </a:rPr>
              <a:t>! </a:t>
            </a:r>
          </a:p>
          <a:p>
            <a:pPr eaLnBrk="1" hangingPunct="1">
              <a:spcBef>
                <a:spcPct val="0"/>
              </a:spcBef>
            </a:pPr>
            <a:endParaRPr lang="en-US" altLang="nl-NL" b="1" dirty="0">
              <a:ea typeface="ＭＳ Ｐゴシック" panose="020B0600070205080204" pitchFamily="34" charset="-128"/>
            </a:endParaRPr>
          </a:p>
          <a:p>
            <a:pPr eaLnBrk="1" hangingPunct="1">
              <a:spcBef>
                <a:spcPct val="0"/>
              </a:spcBef>
            </a:pPr>
            <a:r>
              <a:rPr lang="en-US" altLang="nl-NL" b="1" dirty="0">
                <a:ea typeface="ＭＳ Ｐゴシック" panose="020B0600070205080204" pitchFamily="34" charset="-128"/>
              </a:rPr>
              <a:t>And now: </a:t>
            </a:r>
            <a:r>
              <a:rPr lang="en-US" altLang="nl-NL" b="0" dirty="0">
                <a:ea typeface="ＭＳ Ｐゴシック" panose="020B0600070205080204" pitchFamily="34" charset="-128"/>
              </a:rPr>
              <a:t>introduce yourselves! It is good to know who you’re sitting next to. Who knows, you might learn</a:t>
            </a:r>
            <a:r>
              <a:rPr lang="en-US" altLang="nl-NL" b="0" baseline="0" dirty="0">
                <a:ea typeface="ＭＳ Ｐゴシック" panose="020B0600070205080204" pitchFamily="34" charset="-128"/>
              </a:rPr>
              <a:t> something from each other today…</a:t>
            </a:r>
            <a:endParaRPr lang="en-US" altLang="nl-NL" b="0" dirty="0">
              <a:ea typeface="ＭＳ Ｐゴシック" panose="020B0600070205080204" pitchFamily="34" charset="-128"/>
            </a:endParaRPr>
          </a:p>
        </p:txBody>
      </p:sp>
      <p:sp>
        <p:nvSpPr>
          <p:cNvPr id="9220"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B6F7331-282D-410B-92B6-83B17536B0BD}" type="slidenum">
              <a:rPr lang="nl-NL" altLang="nl-NL" smtClean="0"/>
              <a:pPr>
                <a:spcBef>
                  <a:spcPct val="0"/>
                </a:spcBef>
              </a:pPr>
              <a:t>16</a:t>
            </a:fld>
            <a:endParaRPr lang="nl-NL" altLang="nl-N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ea typeface="ＭＳ Ｐゴシック" panose="020B0600070205080204" pitchFamily="34" charset="-128"/>
            </a:endParaRPr>
          </a:p>
        </p:txBody>
      </p:sp>
      <p:sp>
        <p:nvSpPr>
          <p:cNvPr id="15364"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70294E5-76F5-4F9E-A22A-A0F49F7E931D}" type="slidenum">
              <a:rPr lang="nl-NL" altLang="nl-NL" smtClean="0"/>
              <a:pPr>
                <a:spcBef>
                  <a:spcPct val="0"/>
                </a:spcBef>
              </a:pPr>
              <a:t>17</a:t>
            </a:fld>
            <a:endParaRPr lang="nl-NL" alt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b="1" dirty="0">
                <a:ea typeface="ＭＳ Ｐゴシック" panose="020B0600070205080204" pitchFamily="34" charset="-128"/>
              </a:rPr>
              <a:t>Let’s introduce ourselves! </a:t>
            </a:r>
          </a:p>
          <a:p>
            <a:pPr eaLnBrk="1" hangingPunct="1">
              <a:spcBef>
                <a:spcPct val="0"/>
              </a:spcBef>
            </a:pPr>
            <a:endParaRPr lang="nl-NL" altLang="nl-NL" dirty="0">
              <a:ea typeface="ＭＳ Ｐゴシック" panose="020B0600070205080204" pitchFamily="34" charset="-128"/>
            </a:endParaRPr>
          </a:p>
          <a:p>
            <a:pPr eaLnBrk="1" hangingPunct="1">
              <a:spcBef>
                <a:spcPct val="0"/>
              </a:spcBef>
            </a:pPr>
            <a:r>
              <a:rPr lang="nl-NL" altLang="nl-NL" dirty="0">
                <a:ea typeface="ＭＳ Ｐゴシック" panose="020B0600070205080204" pitchFamily="34" charset="-128"/>
              </a:rPr>
              <a:t>(een iemand even kort aanwijzen wie er aanweig zijn in het lokaal)</a:t>
            </a:r>
          </a:p>
        </p:txBody>
      </p:sp>
      <p:sp>
        <p:nvSpPr>
          <p:cNvPr id="7172"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642609A-235F-4D22-A07D-FA9BD18A8FB8}" type="slidenum">
              <a:rPr lang="nl-NL" altLang="nl-NL" smtClean="0"/>
              <a:pPr>
                <a:spcBef>
                  <a:spcPct val="0"/>
                </a:spcBef>
              </a:pPr>
              <a:t>2</a:t>
            </a:fld>
            <a:endParaRPr lang="nl-NL" alt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nl-NL" altLang="nl-NL" sz="1400" b="1" dirty="0">
                <a:ea typeface="ＭＳ Ｐゴシック" panose="020B0600070205080204" pitchFamily="34" charset="-128"/>
              </a:rPr>
              <a:t>Lets take you trough the program of this workshop.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altLang="nl-NL" sz="1400" dirty="0">
                <a:ea typeface="ＭＳ Ｐゴシック" panose="020B0600070205080204" pitchFamily="34" charset="-128"/>
              </a:rPr>
              <a:t>First, we will tell you in short what OO</a:t>
            </a:r>
            <a:r>
              <a:rPr lang="nl-NL" altLang="nl-NL" sz="1400" baseline="0" dirty="0">
                <a:ea typeface="ＭＳ Ｐゴシック" panose="020B0600070205080204" pitchFamily="34" charset="-128"/>
              </a:rPr>
              <a:t> ‘sH is, and what we do in this city.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altLang="nl-NL" sz="1400" baseline="0" dirty="0">
                <a:ea typeface="ＭＳ Ｐゴシック" panose="020B0600070205080204" pitchFamily="34" charset="-128"/>
              </a:rPr>
              <a:t>After that, we will talk about the Social Design Circle. A way of thinking, wich helpes us transform Education into a more open structure.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altLang="nl-NL" sz="1400" b="1" baseline="0" dirty="0">
                <a:ea typeface="ＭＳ Ｐゴシック" panose="020B0600070205080204" pitchFamily="34" charset="-128"/>
              </a:rPr>
              <a:t>Goal of the workshop is</a:t>
            </a:r>
            <a:r>
              <a:rPr lang="nl-NL" altLang="nl-NL" sz="1400" baseline="0" dirty="0">
                <a:ea typeface="ＭＳ Ｐゴシック" panose="020B0600070205080204" pitchFamily="34" charset="-128"/>
              </a:rPr>
              <a:t>: To show you a way how to transform your education system/lesson/program/project into entrepreneurial learning.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altLang="nl-NL" sz="1400" b="1" baseline="0" dirty="0">
                <a:ea typeface="ＭＳ Ｐゴシック" panose="020B0600070205080204" pitchFamily="34" charset="-128"/>
              </a:rPr>
              <a:t>SOOOL </a:t>
            </a:r>
            <a:r>
              <a:rPr lang="nl-NL" altLang="nl-NL" sz="1400" baseline="0" dirty="0">
                <a:ea typeface="ＭＳ Ｐゴシック" panose="020B0600070205080204" pitchFamily="34" charset="-128"/>
              </a:rPr>
              <a:t>: the words have no meaning in English ;-) </a:t>
            </a:r>
            <a:br>
              <a:rPr lang="nl-NL" altLang="nl-NL" sz="1400" baseline="0" dirty="0">
                <a:ea typeface="ＭＳ Ｐゴシック" panose="020B0600070205080204" pitchFamily="34" charset="-128"/>
              </a:rPr>
            </a:br>
            <a:r>
              <a:rPr lang="nl-NL" altLang="nl-NL" sz="1400" baseline="0" dirty="0">
                <a:ea typeface="ＭＳ Ｐゴシック" panose="020B0600070205080204" pitchFamily="34" charset="-128"/>
              </a:rPr>
              <a:t>But this is what it comes down to: An education environment that is more social, more open, where students can learn in a exploring, researching and a designing manner.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l-NL" altLang="nl-NL" dirty="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pPr>
              <a:defRPr/>
            </a:pPr>
            <a:fld id="{84260CE0-5B41-4E42-B34B-F97BAB1FDC65}" type="slidenum">
              <a:rPr lang="nl-NL" altLang="nl-NL" smtClean="0"/>
              <a:pPr>
                <a:defRPr/>
              </a:pPr>
              <a:t>3</a:t>
            </a:fld>
            <a:endParaRPr lang="nl-NL" altLang="nl-NL"/>
          </a:p>
        </p:txBody>
      </p:sp>
    </p:spTree>
    <p:extLst>
      <p:ext uri="{BB962C8B-B14F-4D97-AF65-F5344CB8AC3E}">
        <p14:creationId xmlns:p14="http://schemas.microsoft.com/office/powerpoint/2010/main" val="3978012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nl-NL" altLang="nl-NL" sz="1400" b="1" dirty="0">
                <a:ea typeface="ＭＳ Ｐゴシック" panose="020B0600070205080204" pitchFamily="34" charset="-128"/>
              </a:rPr>
              <a:t>Lets take you trough the program of this workshop.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altLang="nl-NL" sz="1400" dirty="0">
                <a:ea typeface="ＭＳ Ｐゴシック" panose="020B0600070205080204" pitchFamily="34" charset="-128"/>
              </a:rPr>
              <a:t>First, we will tell you in short what OO</a:t>
            </a:r>
            <a:r>
              <a:rPr lang="nl-NL" altLang="nl-NL" sz="1400" baseline="0" dirty="0">
                <a:ea typeface="ＭＳ Ｐゴシック" panose="020B0600070205080204" pitchFamily="34" charset="-128"/>
              </a:rPr>
              <a:t> ‘sH is, and what we do in this city.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altLang="nl-NL" sz="1400" baseline="0" dirty="0">
                <a:ea typeface="ＭＳ Ｐゴシック" panose="020B0600070205080204" pitchFamily="34" charset="-128"/>
              </a:rPr>
              <a:t>After that, we will talk about the Social Design Circle. A way of thinking, wich helpes us transform Education into a more open structure.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altLang="nl-NL" sz="1400" b="1" baseline="0" dirty="0">
                <a:ea typeface="ＭＳ Ｐゴシック" panose="020B0600070205080204" pitchFamily="34" charset="-128"/>
              </a:rPr>
              <a:t>Goal of the workshop is</a:t>
            </a:r>
            <a:r>
              <a:rPr lang="nl-NL" altLang="nl-NL" sz="1400" baseline="0" dirty="0">
                <a:ea typeface="ＭＳ Ｐゴシック" panose="020B0600070205080204" pitchFamily="34" charset="-128"/>
              </a:rPr>
              <a:t>: To show you a way how to transform your education system/lesson/program/project into entrepreneurial learning.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altLang="nl-NL" sz="1400" b="1" baseline="0" dirty="0">
                <a:ea typeface="ＭＳ Ｐゴシック" panose="020B0600070205080204" pitchFamily="34" charset="-128"/>
              </a:rPr>
              <a:t>SOOOL </a:t>
            </a:r>
            <a:r>
              <a:rPr lang="nl-NL" altLang="nl-NL" sz="1400" baseline="0" dirty="0">
                <a:ea typeface="ＭＳ Ｐゴシック" panose="020B0600070205080204" pitchFamily="34" charset="-128"/>
              </a:rPr>
              <a:t>: the words have no meaning in English ;-) </a:t>
            </a:r>
            <a:br>
              <a:rPr lang="nl-NL" altLang="nl-NL" sz="1400" baseline="0" dirty="0">
                <a:ea typeface="ＭＳ Ｐゴシック" panose="020B0600070205080204" pitchFamily="34" charset="-128"/>
              </a:rPr>
            </a:br>
            <a:r>
              <a:rPr lang="nl-NL" altLang="nl-NL" sz="1400" baseline="0" dirty="0">
                <a:ea typeface="ＭＳ Ｐゴシック" panose="020B0600070205080204" pitchFamily="34" charset="-128"/>
              </a:rPr>
              <a:t>But this is what it comes down to: An education environment that is more social, more open, where students can learn in a exploring, researching and a designing manner.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l-NL" altLang="nl-NL" dirty="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pPr>
              <a:defRPr/>
            </a:pPr>
            <a:fld id="{84260CE0-5B41-4E42-B34B-F97BAB1FDC65}" type="slidenum">
              <a:rPr lang="nl-NL" altLang="nl-NL" smtClean="0"/>
              <a:pPr>
                <a:defRPr/>
              </a:pPr>
              <a:t>4</a:t>
            </a:fld>
            <a:endParaRPr lang="nl-NL" altLang="nl-NL"/>
          </a:p>
        </p:txBody>
      </p:sp>
    </p:spTree>
    <p:extLst>
      <p:ext uri="{BB962C8B-B14F-4D97-AF65-F5344CB8AC3E}">
        <p14:creationId xmlns:p14="http://schemas.microsoft.com/office/powerpoint/2010/main" val="161497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dirty="0">
                <a:ea typeface="ＭＳ Ｐゴシック" panose="020B0600070205080204" pitchFamily="34" charset="-128"/>
              </a:rPr>
              <a:t>In the case of Yvvy:</a:t>
            </a:r>
          </a:p>
          <a:p>
            <a:pPr eaLnBrk="1" hangingPunct="1">
              <a:spcBef>
                <a:spcPct val="0"/>
              </a:spcBef>
            </a:pPr>
            <a:endParaRPr lang="nl-NL" altLang="nl-NL" dirty="0">
              <a:ea typeface="ＭＳ Ｐゴシック" panose="020B0600070205080204" pitchFamily="34" charset="-128"/>
            </a:endParaRPr>
          </a:p>
          <a:p>
            <a:pPr eaLnBrk="1" hangingPunct="1">
              <a:spcBef>
                <a:spcPct val="0"/>
              </a:spcBef>
            </a:pPr>
            <a:r>
              <a:rPr lang="nl-NL" altLang="nl-NL" dirty="0">
                <a:ea typeface="ＭＳ Ｐゴシック" panose="020B0600070205080204" pitchFamily="34" charset="-128"/>
              </a:rPr>
              <a:t>What is important to pay attention to when you work for a Travel Agency?</a:t>
            </a:r>
            <a:endParaRPr lang="nl-NL" altLang="nl-NL" baseline="0" dirty="0">
              <a:ea typeface="ＭＳ Ｐゴシック" panose="020B0600070205080204" pitchFamily="34" charset="-128"/>
            </a:endParaRPr>
          </a:p>
          <a:p>
            <a:pPr eaLnBrk="1" hangingPunct="1">
              <a:spcBef>
                <a:spcPct val="0"/>
              </a:spcBef>
            </a:pPr>
            <a:endParaRPr lang="nl-NL" altLang="nl-NL" baseline="0" dirty="0">
              <a:ea typeface="ＭＳ Ｐゴシック" panose="020B0600070205080204" pitchFamily="34" charset="-128"/>
            </a:endParaRP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nl-NL" altLang="nl-NL" baseline="0" dirty="0">
                <a:ea typeface="ＭＳ Ｐゴシック" panose="020B0600070205080204" pitchFamily="34" charset="-128"/>
              </a:rPr>
              <a:t>An expert from a real Travel Agency came in the classroom, and explained how this job works. What you do, what you pay attention to etc.</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nl-NL" altLang="nl-NL" baseline="0" dirty="0">
                <a:ea typeface="ＭＳ Ｐゴシック" panose="020B0600070205080204" pitchFamily="34" charset="-128"/>
              </a:rPr>
              <a:t>Students interviewed their teachers about their dream holiday. (They came up with questions, they practiced in interviewing, and  gain insights in someone elses interests when it comes to a perfect holiday. They asked: what kind of journey is it going to be? Relaxing at the beach? Or more adventurous? </a:t>
            </a:r>
          </a:p>
          <a:p>
            <a:pPr marL="171450" indent="-171450" eaLnBrk="1" hangingPunct="1">
              <a:spcBef>
                <a:spcPct val="0"/>
              </a:spcBef>
              <a:buFont typeface="Arial" panose="020B0604020202020204" pitchFamily="34" charset="0"/>
              <a:buChar char="•"/>
            </a:pPr>
            <a:r>
              <a:rPr lang="nl-NL" altLang="nl-NL" baseline="0" dirty="0">
                <a:ea typeface="ＭＳ Ｐゴシック" panose="020B0600070205080204" pitchFamily="34" charset="-128"/>
              </a:rPr>
              <a:t>Students put together a dream holiday for their teacher. A specific country, researching the culture, the citiys you come across, the nature, the wheater, the language etc. </a:t>
            </a:r>
          </a:p>
          <a:p>
            <a:pPr marL="171450" indent="-171450" eaLnBrk="1" hangingPunct="1">
              <a:spcBef>
                <a:spcPct val="0"/>
              </a:spcBef>
              <a:buFont typeface="Arial" panose="020B0604020202020204" pitchFamily="34" charset="0"/>
              <a:buChar char="•"/>
            </a:pPr>
            <a:r>
              <a:rPr lang="nl-NL" altLang="nl-NL" baseline="0" dirty="0">
                <a:ea typeface="ＭＳ Ｐゴシック" panose="020B0600070205080204" pitchFamily="34" charset="-128"/>
              </a:rPr>
              <a:t>They also practiced with budget: what would this holiday cost? What is the teacher prepared to spend? What are the costs for the plane, transportation and a hotel for example?</a:t>
            </a:r>
          </a:p>
          <a:p>
            <a:pPr marL="0" indent="0" eaLnBrk="1" hangingPunct="1">
              <a:spcBef>
                <a:spcPct val="0"/>
              </a:spcBef>
              <a:buFont typeface="Arial" panose="020B0604020202020204" pitchFamily="34" charset="0"/>
              <a:buNone/>
            </a:pPr>
            <a:endParaRPr lang="nl-NL" altLang="nl-NL" baseline="0" dirty="0">
              <a:ea typeface="ＭＳ Ｐゴシック" panose="020B0600070205080204" pitchFamily="34" charset="-128"/>
            </a:endParaRPr>
          </a:p>
        </p:txBody>
      </p:sp>
      <p:sp>
        <p:nvSpPr>
          <p:cNvPr id="27652"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DEBE3E7-4DC1-4A5B-83FD-54069CB34DE8}" type="slidenum">
              <a:rPr lang="nl-NL" altLang="nl-NL" smtClean="0"/>
              <a:pPr>
                <a:spcBef>
                  <a:spcPct val="0"/>
                </a:spcBef>
              </a:pPr>
              <a:t>5</a:t>
            </a:fld>
            <a:endParaRPr lang="nl-NL" altLang="nl-NL"/>
          </a:p>
        </p:txBody>
      </p:sp>
    </p:spTree>
    <p:extLst>
      <p:ext uri="{BB962C8B-B14F-4D97-AF65-F5344CB8AC3E}">
        <p14:creationId xmlns:p14="http://schemas.microsoft.com/office/powerpoint/2010/main" val="409213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ea typeface="ＭＳ Ｐゴシック" panose="020B0600070205080204" pitchFamily="34" charset="-128"/>
            </a:endParaRPr>
          </a:p>
        </p:txBody>
      </p:sp>
      <p:sp>
        <p:nvSpPr>
          <p:cNvPr id="33796"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3826F94-D872-439B-92D3-D285FA9C94D6}" type="slidenum">
              <a:rPr lang="nl-NL" altLang="nl-NL" smtClean="0"/>
              <a:pPr>
                <a:spcBef>
                  <a:spcPct val="0"/>
                </a:spcBef>
              </a:pPr>
              <a:t>6</a:t>
            </a:fld>
            <a:endParaRPr lang="nl-NL" altLang="nl-NL"/>
          </a:p>
        </p:txBody>
      </p:sp>
    </p:spTree>
    <p:extLst>
      <p:ext uri="{BB962C8B-B14F-4D97-AF65-F5344CB8AC3E}">
        <p14:creationId xmlns:p14="http://schemas.microsoft.com/office/powerpoint/2010/main" val="2026137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nl-NL" altLang="nl-NL" sz="1400" b="1" dirty="0">
                <a:ea typeface="ＭＳ Ｐゴシック" panose="020B0600070205080204" pitchFamily="34" charset="-128"/>
              </a:rPr>
              <a:t>Lets take you trough the program of this workshop.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altLang="nl-NL" sz="1400" dirty="0">
                <a:ea typeface="ＭＳ Ｐゴシック" panose="020B0600070205080204" pitchFamily="34" charset="-128"/>
              </a:rPr>
              <a:t>First, we will tell you in short what OO</a:t>
            </a:r>
            <a:r>
              <a:rPr lang="nl-NL" altLang="nl-NL" sz="1400" baseline="0" dirty="0">
                <a:ea typeface="ＭＳ Ｐゴシック" panose="020B0600070205080204" pitchFamily="34" charset="-128"/>
              </a:rPr>
              <a:t> ‘sH is, and what we do in this city.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altLang="nl-NL" sz="1400" baseline="0" dirty="0">
                <a:ea typeface="ＭＳ Ｐゴシック" panose="020B0600070205080204" pitchFamily="34" charset="-128"/>
              </a:rPr>
              <a:t>After that, we will talk about the Social Design Circle. A way of thinking, wich helpes us transform Education into a more open structure.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altLang="nl-NL" sz="1400" b="1" baseline="0" dirty="0">
                <a:ea typeface="ＭＳ Ｐゴシック" panose="020B0600070205080204" pitchFamily="34" charset="-128"/>
              </a:rPr>
              <a:t>Goal of the workshop is</a:t>
            </a:r>
            <a:r>
              <a:rPr lang="nl-NL" altLang="nl-NL" sz="1400" baseline="0" dirty="0">
                <a:ea typeface="ＭＳ Ｐゴシック" panose="020B0600070205080204" pitchFamily="34" charset="-128"/>
              </a:rPr>
              <a:t>: To show you a way how to transform your education system/lesson/program/project into entrepreneurial learning.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altLang="nl-NL" sz="1400" b="1" baseline="0" dirty="0">
                <a:ea typeface="ＭＳ Ｐゴシック" panose="020B0600070205080204" pitchFamily="34" charset="-128"/>
              </a:rPr>
              <a:t>SOOOL </a:t>
            </a:r>
            <a:r>
              <a:rPr lang="nl-NL" altLang="nl-NL" sz="1400" baseline="0" dirty="0">
                <a:ea typeface="ＭＳ Ｐゴシック" panose="020B0600070205080204" pitchFamily="34" charset="-128"/>
              </a:rPr>
              <a:t>: the words have no meaning in English ;-) </a:t>
            </a:r>
            <a:br>
              <a:rPr lang="nl-NL" altLang="nl-NL" sz="1400" baseline="0" dirty="0">
                <a:ea typeface="ＭＳ Ｐゴシック" panose="020B0600070205080204" pitchFamily="34" charset="-128"/>
              </a:rPr>
            </a:br>
            <a:r>
              <a:rPr lang="nl-NL" altLang="nl-NL" sz="1400" baseline="0" dirty="0">
                <a:ea typeface="ＭＳ Ｐゴシック" panose="020B0600070205080204" pitchFamily="34" charset="-128"/>
              </a:rPr>
              <a:t>But this is what it comes down to: An education environment that is more social, more open, where students can learn in a exploring, researching and a designing manner.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l-NL" altLang="nl-NL" dirty="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pPr>
              <a:defRPr/>
            </a:pPr>
            <a:fld id="{84260CE0-5B41-4E42-B34B-F97BAB1FDC65}" type="slidenum">
              <a:rPr lang="nl-NL" altLang="nl-NL" smtClean="0"/>
              <a:pPr>
                <a:defRPr/>
              </a:pPr>
              <a:t>7</a:t>
            </a:fld>
            <a:endParaRPr lang="nl-NL" altLang="nl-NL"/>
          </a:p>
        </p:txBody>
      </p:sp>
    </p:spTree>
    <p:extLst>
      <p:ext uri="{BB962C8B-B14F-4D97-AF65-F5344CB8AC3E}">
        <p14:creationId xmlns:p14="http://schemas.microsoft.com/office/powerpoint/2010/main" val="2663428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nl-NL" altLang="nl-NL" sz="1400" b="1" dirty="0">
                <a:ea typeface="ＭＳ Ｐゴシック" panose="020B0600070205080204" pitchFamily="34" charset="-128"/>
              </a:rPr>
              <a:t>Lets take you trough the program of this workshop.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altLang="nl-NL" sz="1400" dirty="0">
                <a:ea typeface="ＭＳ Ｐゴシック" panose="020B0600070205080204" pitchFamily="34" charset="-128"/>
              </a:rPr>
              <a:t>First, we will tell you in short what OO</a:t>
            </a:r>
            <a:r>
              <a:rPr lang="nl-NL" altLang="nl-NL" sz="1400" baseline="0" dirty="0">
                <a:ea typeface="ＭＳ Ｐゴシック" panose="020B0600070205080204" pitchFamily="34" charset="-128"/>
              </a:rPr>
              <a:t> ‘sH is, and what we do in this city.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altLang="nl-NL" sz="1400" baseline="0" dirty="0">
                <a:ea typeface="ＭＳ Ｐゴシック" panose="020B0600070205080204" pitchFamily="34" charset="-128"/>
              </a:rPr>
              <a:t>After that, we will talk about the Social Design Circle. A way of thinking, wich helpes us transform Education into a more open structure.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altLang="nl-NL" sz="1400" b="1" baseline="0" dirty="0">
                <a:ea typeface="ＭＳ Ｐゴシック" panose="020B0600070205080204" pitchFamily="34" charset="-128"/>
              </a:rPr>
              <a:t>Goal of the workshop is</a:t>
            </a:r>
            <a:r>
              <a:rPr lang="nl-NL" altLang="nl-NL" sz="1400" baseline="0" dirty="0">
                <a:ea typeface="ＭＳ Ｐゴシック" panose="020B0600070205080204" pitchFamily="34" charset="-128"/>
              </a:rPr>
              <a:t>: To show you a way how to transform your education system/lesson/program/project into entrepreneurial learning.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altLang="nl-NL" sz="1400" b="1" baseline="0" dirty="0">
                <a:ea typeface="ＭＳ Ｐゴシック" panose="020B0600070205080204" pitchFamily="34" charset="-128"/>
              </a:rPr>
              <a:t>SOOOL </a:t>
            </a:r>
            <a:r>
              <a:rPr lang="nl-NL" altLang="nl-NL" sz="1400" baseline="0" dirty="0">
                <a:ea typeface="ＭＳ Ｐゴシック" panose="020B0600070205080204" pitchFamily="34" charset="-128"/>
              </a:rPr>
              <a:t>: the words have no meaning in English ;-) </a:t>
            </a:r>
            <a:br>
              <a:rPr lang="nl-NL" altLang="nl-NL" sz="1400" baseline="0" dirty="0">
                <a:ea typeface="ＭＳ Ｐゴシック" panose="020B0600070205080204" pitchFamily="34" charset="-128"/>
              </a:rPr>
            </a:br>
            <a:r>
              <a:rPr lang="nl-NL" altLang="nl-NL" sz="1400" baseline="0" dirty="0">
                <a:ea typeface="ＭＳ Ｐゴシック" panose="020B0600070205080204" pitchFamily="34" charset="-128"/>
              </a:rPr>
              <a:t>But this is what it comes down to: An education environment that is more social, more open, where students can learn in a exploring, researching and a designing manner.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l-NL" altLang="nl-NL" dirty="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pPr>
              <a:defRPr/>
            </a:pPr>
            <a:fld id="{84260CE0-5B41-4E42-B34B-F97BAB1FDC65}" type="slidenum">
              <a:rPr lang="nl-NL" altLang="nl-NL" smtClean="0"/>
              <a:pPr>
                <a:defRPr/>
              </a:pPr>
              <a:t>8</a:t>
            </a:fld>
            <a:endParaRPr lang="nl-NL" altLang="nl-NL"/>
          </a:p>
        </p:txBody>
      </p:sp>
    </p:spTree>
    <p:extLst>
      <p:ext uri="{BB962C8B-B14F-4D97-AF65-F5344CB8AC3E}">
        <p14:creationId xmlns:p14="http://schemas.microsoft.com/office/powerpoint/2010/main" val="3099102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ea typeface="ＭＳ Ｐゴシック" panose="020B0600070205080204" pitchFamily="34" charset="-128"/>
            </a:endParaRPr>
          </a:p>
        </p:txBody>
      </p:sp>
      <p:sp>
        <p:nvSpPr>
          <p:cNvPr id="33796"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3826F94-D872-439B-92D3-D285FA9C94D6}" type="slidenum">
              <a:rPr lang="nl-NL" altLang="nl-NL" smtClean="0"/>
              <a:pPr>
                <a:spcBef>
                  <a:spcPct val="0"/>
                </a:spcBef>
              </a:pPr>
              <a:t>9</a:t>
            </a:fld>
            <a:endParaRPr lang="nl-NL" altLang="nl-NL"/>
          </a:p>
        </p:txBody>
      </p:sp>
    </p:spTree>
    <p:extLst>
      <p:ext uri="{BB962C8B-B14F-4D97-AF65-F5344CB8AC3E}">
        <p14:creationId xmlns:p14="http://schemas.microsoft.com/office/powerpoint/2010/main" val="3341868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Titelstijl van model bewerken</a:t>
            </a:r>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a:t>
            </a:r>
          </a:p>
        </p:txBody>
      </p:sp>
      <p:sp>
        <p:nvSpPr>
          <p:cNvPr id="4" name="Tijdelijke aanduiding voor datum 3"/>
          <p:cNvSpPr>
            <a:spLocks noGrp="1"/>
          </p:cNvSpPr>
          <p:nvPr>
            <p:ph type="dt" sz="half" idx="10"/>
          </p:nvPr>
        </p:nvSpPr>
        <p:spPr/>
        <p:txBody>
          <a:bodyPr/>
          <a:lstStyle>
            <a:lvl1pPr>
              <a:defRPr/>
            </a:lvl1pPr>
          </a:lstStyle>
          <a:p>
            <a:pPr>
              <a:defRPr/>
            </a:pPr>
            <a:fld id="{D0F3B6C7-4744-40BD-A3EF-910A7FAAAFB1}" type="datetime1">
              <a:rPr lang="en-US"/>
              <a:pPr>
                <a:defRPr/>
              </a:pPr>
              <a:t>6/22/2018</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776AFF72-10D2-4A76-8F78-DA4B5752054A}" type="slidenum">
              <a:rPr lang="nl-NL" altLang="nl-NL"/>
              <a:pPr>
                <a:defRPr/>
              </a:pPr>
              <a:t>‹nr.›</a:t>
            </a:fld>
            <a:endParaRPr lang="nl-NL" altLang="nl-NL"/>
          </a:p>
        </p:txBody>
      </p:sp>
    </p:spTree>
    <p:extLst>
      <p:ext uri="{BB962C8B-B14F-4D97-AF65-F5344CB8AC3E}">
        <p14:creationId xmlns:p14="http://schemas.microsoft.com/office/powerpoint/2010/main" val="1014727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verticale tekst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EBA24FBF-EB19-4B37-AB26-DE0EE38797B4}" type="datetime1">
              <a:rPr lang="en-US"/>
              <a:pPr>
                <a:defRPr/>
              </a:pPr>
              <a:t>6/22/2018</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B719A9C3-F704-48C2-9332-632E6DCD720B}" type="slidenum">
              <a:rPr lang="nl-NL" altLang="nl-NL"/>
              <a:pPr>
                <a:defRPr/>
              </a:pPr>
              <a:t>‹nr.›</a:t>
            </a:fld>
            <a:endParaRPr lang="nl-NL" altLang="nl-NL"/>
          </a:p>
        </p:txBody>
      </p:sp>
    </p:spTree>
    <p:extLst>
      <p:ext uri="{BB962C8B-B14F-4D97-AF65-F5344CB8AC3E}">
        <p14:creationId xmlns:p14="http://schemas.microsoft.com/office/powerpoint/2010/main" val="997366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E9407B60-1F16-4184-A59B-E03AB3D8368A}" type="datetime1">
              <a:rPr lang="en-US"/>
              <a:pPr>
                <a:defRPr/>
              </a:pPr>
              <a:t>6/22/2018</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07D5CA16-AAB7-46E8-90BF-276F647EC337}" type="slidenum">
              <a:rPr lang="nl-NL" altLang="nl-NL"/>
              <a:pPr>
                <a:defRPr/>
              </a:pPr>
              <a:t>‹nr.›</a:t>
            </a:fld>
            <a:endParaRPr lang="nl-NL" altLang="nl-NL"/>
          </a:p>
        </p:txBody>
      </p:sp>
    </p:spTree>
    <p:extLst>
      <p:ext uri="{BB962C8B-B14F-4D97-AF65-F5344CB8AC3E}">
        <p14:creationId xmlns:p14="http://schemas.microsoft.com/office/powerpoint/2010/main" val="1062912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EA00DD5B-D735-4660-B6F7-EF034FA5E389}" type="datetime1">
              <a:rPr lang="en-US"/>
              <a:pPr>
                <a:defRPr/>
              </a:pPr>
              <a:t>6/22/2018</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FB9698AB-A7DA-44C3-92F9-8EF900CD99DE}" type="slidenum">
              <a:rPr lang="nl-NL" altLang="nl-NL"/>
              <a:pPr>
                <a:defRPr/>
              </a:pPr>
              <a:t>‹nr.›</a:t>
            </a:fld>
            <a:endParaRPr lang="nl-NL" altLang="nl-NL"/>
          </a:p>
        </p:txBody>
      </p:sp>
    </p:spTree>
    <p:extLst>
      <p:ext uri="{BB962C8B-B14F-4D97-AF65-F5344CB8AC3E}">
        <p14:creationId xmlns:p14="http://schemas.microsoft.com/office/powerpoint/2010/main" val="3331112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Titelstijl van model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Tijdelijke aanduiding voor datum 3"/>
          <p:cNvSpPr>
            <a:spLocks noGrp="1"/>
          </p:cNvSpPr>
          <p:nvPr>
            <p:ph type="dt" sz="half" idx="10"/>
          </p:nvPr>
        </p:nvSpPr>
        <p:spPr/>
        <p:txBody>
          <a:bodyPr/>
          <a:lstStyle>
            <a:lvl1pPr>
              <a:defRPr/>
            </a:lvl1pPr>
          </a:lstStyle>
          <a:p>
            <a:pPr>
              <a:defRPr/>
            </a:pPr>
            <a:fld id="{1D29D8FE-A234-44FC-9819-9FF885901A65}" type="datetime1">
              <a:rPr lang="en-US"/>
              <a:pPr>
                <a:defRPr/>
              </a:pPr>
              <a:t>6/22/2018</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101C65B8-A283-42A5-AED3-9653D1A32EC0}" type="slidenum">
              <a:rPr lang="nl-NL" altLang="nl-NL"/>
              <a:pPr>
                <a:defRPr/>
              </a:pPr>
              <a:t>‹nr.›</a:t>
            </a:fld>
            <a:endParaRPr lang="nl-NL" altLang="nl-NL"/>
          </a:p>
        </p:txBody>
      </p:sp>
    </p:spTree>
    <p:extLst>
      <p:ext uri="{BB962C8B-B14F-4D97-AF65-F5344CB8AC3E}">
        <p14:creationId xmlns:p14="http://schemas.microsoft.com/office/powerpoint/2010/main" val="4240649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p:cNvSpPr>
            <a:spLocks noGrp="1"/>
          </p:cNvSpPr>
          <p:nvPr>
            <p:ph type="dt" sz="half" idx="10"/>
          </p:nvPr>
        </p:nvSpPr>
        <p:spPr/>
        <p:txBody>
          <a:bodyPr/>
          <a:lstStyle>
            <a:lvl1pPr>
              <a:defRPr/>
            </a:lvl1pPr>
          </a:lstStyle>
          <a:p>
            <a:pPr>
              <a:defRPr/>
            </a:pPr>
            <a:fld id="{147C952E-4257-4485-B27A-A0D405611236}" type="datetime1">
              <a:rPr lang="en-US"/>
              <a:pPr>
                <a:defRPr/>
              </a:pPr>
              <a:t>6/22/2018</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p:txBody>
          <a:bodyPr/>
          <a:lstStyle>
            <a:lvl1pPr>
              <a:defRPr/>
            </a:lvl1pPr>
          </a:lstStyle>
          <a:p>
            <a:pPr>
              <a:defRPr/>
            </a:pPr>
            <a:fld id="{50EB14CF-EA81-402D-B8B7-B9C44199179C}" type="slidenum">
              <a:rPr lang="nl-NL" altLang="nl-NL"/>
              <a:pPr>
                <a:defRPr/>
              </a:pPr>
              <a:t>‹nr.›</a:t>
            </a:fld>
            <a:endParaRPr lang="nl-NL" altLang="nl-NL"/>
          </a:p>
        </p:txBody>
      </p:sp>
    </p:spTree>
    <p:extLst>
      <p:ext uri="{BB962C8B-B14F-4D97-AF65-F5344CB8AC3E}">
        <p14:creationId xmlns:p14="http://schemas.microsoft.com/office/powerpoint/2010/main" val="2107212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p:cNvSpPr>
            <a:spLocks noGrp="1"/>
          </p:cNvSpPr>
          <p:nvPr>
            <p:ph type="dt" sz="half" idx="10"/>
          </p:nvPr>
        </p:nvSpPr>
        <p:spPr/>
        <p:txBody>
          <a:bodyPr/>
          <a:lstStyle>
            <a:lvl1pPr>
              <a:defRPr/>
            </a:lvl1pPr>
          </a:lstStyle>
          <a:p>
            <a:pPr>
              <a:defRPr/>
            </a:pPr>
            <a:fld id="{C1083DD9-2DDC-437D-AFAC-5D1D567BE77A}" type="datetime1">
              <a:rPr lang="en-US"/>
              <a:pPr>
                <a:defRPr/>
              </a:pPr>
              <a:t>6/22/2018</a:t>
            </a:fld>
            <a:endParaRPr lang="nl-NL"/>
          </a:p>
        </p:txBody>
      </p:sp>
      <p:sp>
        <p:nvSpPr>
          <p:cNvPr id="8" name="Tijdelijke aanduiding voor voettekst 4"/>
          <p:cNvSpPr>
            <a:spLocks noGrp="1"/>
          </p:cNvSpPr>
          <p:nvPr>
            <p:ph type="ftr" sz="quarter" idx="11"/>
          </p:nvPr>
        </p:nvSpPr>
        <p:spPr/>
        <p:txBody>
          <a:bodyPr/>
          <a:lstStyle>
            <a:lvl1pPr>
              <a:defRPr/>
            </a:lvl1pPr>
          </a:lstStyle>
          <a:p>
            <a:pPr>
              <a:defRPr/>
            </a:pPr>
            <a:endParaRPr lang="nl-NL"/>
          </a:p>
        </p:txBody>
      </p:sp>
      <p:sp>
        <p:nvSpPr>
          <p:cNvPr id="9" name="Tijdelijke aanduiding voor dianummer 5"/>
          <p:cNvSpPr>
            <a:spLocks noGrp="1"/>
          </p:cNvSpPr>
          <p:nvPr>
            <p:ph type="sldNum" sz="quarter" idx="12"/>
          </p:nvPr>
        </p:nvSpPr>
        <p:spPr/>
        <p:txBody>
          <a:bodyPr/>
          <a:lstStyle>
            <a:lvl1pPr>
              <a:defRPr/>
            </a:lvl1pPr>
          </a:lstStyle>
          <a:p>
            <a:pPr>
              <a:defRPr/>
            </a:pPr>
            <a:fld id="{F91E75F7-32C8-46BE-8B7B-584166BD2202}" type="slidenum">
              <a:rPr lang="nl-NL" altLang="nl-NL"/>
              <a:pPr>
                <a:defRPr/>
              </a:pPr>
              <a:t>‹nr.›</a:t>
            </a:fld>
            <a:endParaRPr lang="nl-NL" altLang="nl-NL"/>
          </a:p>
        </p:txBody>
      </p:sp>
    </p:spTree>
    <p:extLst>
      <p:ext uri="{BB962C8B-B14F-4D97-AF65-F5344CB8AC3E}">
        <p14:creationId xmlns:p14="http://schemas.microsoft.com/office/powerpoint/2010/main" val="1816673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datum 3"/>
          <p:cNvSpPr>
            <a:spLocks noGrp="1"/>
          </p:cNvSpPr>
          <p:nvPr>
            <p:ph type="dt" sz="half" idx="10"/>
          </p:nvPr>
        </p:nvSpPr>
        <p:spPr/>
        <p:txBody>
          <a:bodyPr/>
          <a:lstStyle>
            <a:lvl1pPr>
              <a:defRPr/>
            </a:lvl1pPr>
          </a:lstStyle>
          <a:p>
            <a:pPr>
              <a:defRPr/>
            </a:pPr>
            <a:fld id="{1319F8D1-4AF9-4FA2-87B3-5AE9B734BA36}" type="datetime1">
              <a:rPr lang="en-US"/>
              <a:pPr>
                <a:defRPr/>
              </a:pPr>
              <a:t>6/22/2018</a:t>
            </a:fld>
            <a:endParaRPr lang="nl-NL"/>
          </a:p>
        </p:txBody>
      </p:sp>
      <p:sp>
        <p:nvSpPr>
          <p:cNvPr id="4" name="Tijdelijke aanduiding voor voettekst 4"/>
          <p:cNvSpPr>
            <a:spLocks noGrp="1"/>
          </p:cNvSpPr>
          <p:nvPr>
            <p:ph type="ftr" sz="quarter" idx="11"/>
          </p:nvPr>
        </p:nvSpPr>
        <p:spPr/>
        <p:txBody>
          <a:bodyPr/>
          <a:lstStyle>
            <a:lvl1pPr>
              <a:defRPr/>
            </a:lvl1pPr>
          </a:lstStyle>
          <a:p>
            <a:pPr>
              <a:defRPr/>
            </a:pPr>
            <a:endParaRPr lang="nl-NL"/>
          </a:p>
        </p:txBody>
      </p:sp>
      <p:sp>
        <p:nvSpPr>
          <p:cNvPr id="5" name="Tijdelijke aanduiding voor dianummer 5"/>
          <p:cNvSpPr>
            <a:spLocks noGrp="1"/>
          </p:cNvSpPr>
          <p:nvPr>
            <p:ph type="sldNum" sz="quarter" idx="12"/>
          </p:nvPr>
        </p:nvSpPr>
        <p:spPr/>
        <p:txBody>
          <a:bodyPr/>
          <a:lstStyle>
            <a:lvl1pPr>
              <a:defRPr/>
            </a:lvl1pPr>
          </a:lstStyle>
          <a:p>
            <a:pPr>
              <a:defRPr/>
            </a:pPr>
            <a:fld id="{22F1FE37-2BED-4883-AC6D-24E4C7469D87}" type="slidenum">
              <a:rPr lang="nl-NL" altLang="nl-NL"/>
              <a:pPr>
                <a:defRPr/>
              </a:pPr>
              <a:t>‹nr.›</a:t>
            </a:fld>
            <a:endParaRPr lang="nl-NL" altLang="nl-NL"/>
          </a:p>
        </p:txBody>
      </p:sp>
    </p:spTree>
    <p:extLst>
      <p:ext uri="{BB962C8B-B14F-4D97-AF65-F5344CB8AC3E}">
        <p14:creationId xmlns:p14="http://schemas.microsoft.com/office/powerpoint/2010/main" val="1390295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fld id="{828E2C14-6299-4DAD-8D22-75B3DF51E0E4}" type="datetime1">
              <a:rPr lang="en-US"/>
              <a:pPr>
                <a:defRPr/>
              </a:pPr>
              <a:t>6/22/2018</a:t>
            </a:fld>
            <a:endParaRPr lang="nl-NL"/>
          </a:p>
        </p:txBody>
      </p:sp>
      <p:sp>
        <p:nvSpPr>
          <p:cNvPr id="3" name="Tijdelijke aanduiding voor voettekst 4"/>
          <p:cNvSpPr>
            <a:spLocks noGrp="1"/>
          </p:cNvSpPr>
          <p:nvPr>
            <p:ph type="ftr" sz="quarter" idx="11"/>
          </p:nvPr>
        </p:nvSpPr>
        <p:spPr/>
        <p:txBody>
          <a:bodyPr/>
          <a:lstStyle>
            <a:lvl1pPr>
              <a:defRPr/>
            </a:lvl1pPr>
          </a:lstStyle>
          <a:p>
            <a:pPr>
              <a:defRPr/>
            </a:pPr>
            <a:endParaRPr lang="nl-NL"/>
          </a:p>
        </p:txBody>
      </p:sp>
      <p:sp>
        <p:nvSpPr>
          <p:cNvPr id="4" name="Tijdelijke aanduiding voor dianummer 5"/>
          <p:cNvSpPr>
            <a:spLocks noGrp="1"/>
          </p:cNvSpPr>
          <p:nvPr>
            <p:ph type="sldNum" sz="quarter" idx="12"/>
          </p:nvPr>
        </p:nvSpPr>
        <p:spPr/>
        <p:txBody>
          <a:bodyPr/>
          <a:lstStyle>
            <a:lvl1pPr>
              <a:defRPr/>
            </a:lvl1pPr>
          </a:lstStyle>
          <a:p>
            <a:pPr>
              <a:defRPr/>
            </a:pPr>
            <a:fld id="{DE47A124-DC79-424C-86DE-A7C08125A039}" type="slidenum">
              <a:rPr lang="nl-NL" altLang="nl-NL"/>
              <a:pPr>
                <a:defRPr/>
              </a:pPr>
              <a:t>‹nr.›</a:t>
            </a:fld>
            <a:endParaRPr lang="nl-NL" altLang="nl-NL"/>
          </a:p>
        </p:txBody>
      </p:sp>
    </p:spTree>
    <p:extLst>
      <p:ext uri="{BB962C8B-B14F-4D97-AF65-F5344CB8AC3E}">
        <p14:creationId xmlns:p14="http://schemas.microsoft.com/office/powerpoint/2010/main" val="1446179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Titelstijl van model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3"/>
          <p:cNvSpPr>
            <a:spLocks noGrp="1"/>
          </p:cNvSpPr>
          <p:nvPr>
            <p:ph type="dt" sz="half" idx="10"/>
          </p:nvPr>
        </p:nvSpPr>
        <p:spPr/>
        <p:txBody>
          <a:bodyPr/>
          <a:lstStyle>
            <a:lvl1pPr>
              <a:defRPr/>
            </a:lvl1pPr>
          </a:lstStyle>
          <a:p>
            <a:pPr>
              <a:defRPr/>
            </a:pPr>
            <a:fld id="{DA2B4B7B-647F-4D70-8A6F-8DF9138C71C3}" type="datetime1">
              <a:rPr lang="en-US"/>
              <a:pPr>
                <a:defRPr/>
              </a:pPr>
              <a:t>6/22/2018</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p:txBody>
          <a:bodyPr/>
          <a:lstStyle>
            <a:lvl1pPr>
              <a:defRPr/>
            </a:lvl1pPr>
          </a:lstStyle>
          <a:p>
            <a:pPr>
              <a:defRPr/>
            </a:pPr>
            <a:fld id="{F556A4E6-5780-4F45-8FB2-7ED9B14E4758}" type="slidenum">
              <a:rPr lang="nl-NL" altLang="nl-NL"/>
              <a:pPr>
                <a:defRPr/>
              </a:pPr>
              <a:t>‹nr.›</a:t>
            </a:fld>
            <a:endParaRPr lang="nl-NL" altLang="nl-NL"/>
          </a:p>
        </p:txBody>
      </p:sp>
    </p:spTree>
    <p:extLst>
      <p:ext uri="{BB962C8B-B14F-4D97-AF65-F5344CB8AC3E}">
        <p14:creationId xmlns:p14="http://schemas.microsoft.com/office/powerpoint/2010/main" val="4252154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3"/>
          <p:cNvSpPr>
            <a:spLocks noGrp="1"/>
          </p:cNvSpPr>
          <p:nvPr>
            <p:ph type="dt" sz="half" idx="10"/>
          </p:nvPr>
        </p:nvSpPr>
        <p:spPr/>
        <p:txBody>
          <a:bodyPr/>
          <a:lstStyle>
            <a:lvl1pPr>
              <a:defRPr/>
            </a:lvl1pPr>
          </a:lstStyle>
          <a:p>
            <a:pPr>
              <a:defRPr/>
            </a:pPr>
            <a:fld id="{C8F42154-04A3-4AC7-8422-FC7BC1691D8F}" type="datetime1">
              <a:rPr lang="en-US"/>
              <a:pPr>
                <a:defRPr/>
              </a:pPr>
              <a:t>6/22/2018</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p:txBody>
          <a:bodyPr/>
          <a:lstStyle>
            <a:lvl1pPr>
              <a:defRPr/>
            </a:lvl1pPr>
          </a:lstStyle>
          <a:p>
            <a:pPr>
              <a:defRPr/>
            </a:pPr>
            <a:fld id="{D56CA110-44D1-43AA-A8C8-1EE6325FD7D9}" type="slidenum">
              <a:rPr lang="nl-NL" altLang="nl-NL"/>
              <a:pPr>
                <a:defRPr/>
              </a:pPr>
              <a:t>‹nr.›</a:t>
            </a:fld>
            <a:endParaRPr lang="nl-NL" altLang="nl-NL"/>
          </a:p>
        </p:txBody>
      </p:sp>
    </p:spTree>
    <p:extLst>
      <p:ext uri="{BB962C8B-B14F-4D97-AF65-F5344CB8AC3E}">
        <p14:creationId xmlns:p14="http://schemas.microsoft.com/office/powerpoint/2010/main" val="891309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Titelstijl van model bewerken</a:t>
            </a:r>
            <a:endParaRPr lang="nl-NL" altLang="nl-NL"/>
          </a:p>
        </p:txBody>
      </p:sp>
      <p:sp>
        <p:nvSpPr>
          <p:cNvPr id="1027" name="Tijdelijke aanduiding voor teks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Klik om de tekststijl van het model te bewerken</a:t>
            </a:r>
          </a:p>
          <a:p>
            <a:pPr lvl="1"/>
            <a:r>
              <a:rPr lang="en-US" altLang="nl-NL"/>
              <a:t>Tweede niveau</a:t>
            </a:r>
          </a:p>
          <a:p>
            <a:pPr lvl="2"/>
            <a:r>
              <a:rPr lang="en-US" altLang="nl-NL"/>
              <a:t>Derde niveau</a:t>
            </a:r>
          </a:p>
          <a:p>
            <a:pPr lvl="3"/>
            <a:r>
              <a:rPr lang="en-US" altLang="nl-NL"/>
              <a:t>Vierde niveau</a:t>
            </a:r>
          </a:p>
          <a:p>
            <a:pPr lvl="4"/>
            <a:r>
              <a:rPr lang="en-US" altLang="nl-NL"/>
              <a:t>Vijfde niveau</a:t>
            </a:r>
            <a:endParaRPr lang="nl-NL" alt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107" charset="0"/>
                <a:ea typeface="ＭＳ Ｐゴシック" pitchFamily="-107" charset="-128"/>
              </a:defRPr>
            </a:lvl1pPr>
          </a:lstStyle>
          <a:p>
            <a:pPr>
              <a:defRPr/>
            </a:pPr>
            <a:fld id="{2FB17597-8890-4249-A030-B1498964DF93}" type="datetime1">
              <a:rPr lang="en-US"/>
              <a:pPr>
                <a:defRPr/>
              </a:pPr>
              <a:t>6/22/2018</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9B09169B-0215-451F-9983-72E2FDE17E83}"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7" charset="-128"/>
          <a:cs typeface="+mj-cs"/>
        </a:defRPr>
      </a:lvl1pPr>
      <a:lvl2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2pPr>
      <a:lvl3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3pPr>
      <a:lvl4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4pPr>
      <a:lvl5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107"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07"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07"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5305"/>
          <a:stretch/>
        </p:blipFill>
        <p:spPr>
          <a:xfrm>
            <a:off x="0" y="-50800"/>
            <a:ext cx="9144000" cy="6901656"/>
          </a:xfrm>
          <a:prstGeom prst="rect">
            <a:avLst/>
          </a:prstGeom>
        </p:spPr>
      </p:pic>
      <p:sp>
        <p:nvSpPr>
          <p:cNvPr id="7" name="Rectangle 6"/>
          <p:cNvSpPr/>
          <p:nvPr/>
        </p:nvSpPr>
        <p:spPr>
          <a:xfrm>
            <a:off x="-76203" y="6107224"/>
            <a:ext cx="9271000" cy="7507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Afbeelding 5" descr="kop nieuwsbrief 1_jpeg.jpg"/>
          <p:cNvPicPr>
            <a:picLocks noChangeAspect="1"/>
          </p:cNvPicPr>
          <p:nvPr/>
        </p:nvPicPr>
        <p:blipFill rotWithShape="1">
          <a:blip r:embed="rId4">
            <a:extLst>
              <a:ext uri="{28A0092B-C50C-407E-A947-70E740481C1C}">
                <a14:useLocalDpi xmlns:a14="http://schemas.microsoft.com/office/drawing/2010/main" val="0"/>
              </a:ext>
            </a:extLst>
          </a:blip>
          <a:srcRect t="21010" r="37979" b="11835"/>
          <a:stretch/>
        </p:blipFill>
        <p:spPr bwMode="auto">
          <a:xfrm>
            <a:off x="0" y="6107224"/>
            <a:ext cx="2978150" cy="72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5098860" y="2143019"/>
            <a:ext cx="3923211" cy="3659564"/>
          </a:xfrm>
          <a:prstGeom prst="rect">
            <a:avLst/>
          </a:prstGeom>
          <a:solidFill>
            <a:srgbClr val="FFE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6"/>
          <p:cNvSpPr txBox="1">
            <a:spLocks/>
          </p:cNvSpPr>
          <p:nvPr/>
        </p:nvSpPr>
        <p:spPr bwMode="auto">
          <a:xfrm>
            <a:off x="5180328" y="2135875"/>
            <a:ext cx="368218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7" charset="-128"/>
                <a:cs typeface="+mj-cs"/>
              </a:defRPr>
            </a:lvl1pPr>
            <a:lvl2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2pPr>
            <a:lvl3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3pPr>
            <a:lvl4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4pPr>
            <a:lvl5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defRPr>
            </a:lvl9pPr>
          </a:lstStyle>
          <a:p>
            <a:pPr algn="l"/>
            <a:r>
              <a:rPr lang="en-US" sz="3600" b="1" dirty="0" err="1">
                <a:solidFill>
                  <a:srgbClr val="FBC200"/>
                </a:solidFill>
              </a:rPr>
              <a:t>Programma</a:t>
            </a:r>
            <a:endParaRPr lang="en-US" sz="3600" b="1" dirty="0">
              <a:solidFill>
                <a:srgbClr val="FBC200"/>
              </a:solidFill>
            </a:endParaRPr>
          </a:p>
        </p:txBody>
      </p:sp>
      <p:sp>
        <p:nvSpPr>
          <p:cNvPr id="9" name="Tijdelijke aanduiding voor inhoud 5"/>
          <p:cNvSpPr txBox="1">
            <a:spLocks/>
          </p:cNvSpPr>
          <p:nvPr/>
        </p:nvSpPr>
        <p:spPr bwMode="auto">
          <a:xfrm>
            <a:off x="5180328" y="2943948"/>
            <a:ext cx="3882477" cy="379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107"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07"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07"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nl-NL" altLang="nl-NL" sz="2400" dirty="0">
                <a:ea typeface="ＭＳ Ｐゴシック" panose="020B0600070205080204" pitchFamily="34" charset="-128"/>
              </a:rPr>
              <a:t>Opening</a:t>
            </a:r>
          </a:p>
          <a:p>
            <a:pPr>
              <a:defRPr/>
            </a:pPr>
            <a:r>
              <a:rPr lang="nl-NL" altLang="nl-NL" sz="2400" dirty="0" err="1">
                <a:ea typeface="ＭＳ Ｐゴシック" panose="020B0600070205080204" pitchFamily="34" charset="-128"/>
              </a:rPr>
              <a:t>Apolline</a:t>
            </a:r>
            <a:r>
              <a:rPr lang="nl-NL" altLang="nl-NL" sz="2400" dirty="0">
                <a:ea typeface="ＭＳ Ｐゴシック" panose="020B0600070205080204" pitchFamily="34" charset="-128"/>
              </a:rPr>
              <a:t> &amp; Bram</a:t>
            </a:r>
          </a:p>
          <a:p>
            <a:pPr>
              <a:defRPr/>
            </a:pPr>
            <a:r>
              <a:rPr lang="nl-NL" altLang="nl-NL" sz="2400" dirty="0">
                <a:ea typeface="ＭＳ Ｐゴシック" panose="020B0600070205080204" pitchFamily="34" charset="-128"/>
              </a:rPr>
              <a:t>Pepijn &amp; Lucas</a:t>
            </a:r>
          </a:p>
          <a:p>
            <a:pPr>
              <a:defRPr/>
            </a:pPr>
            <a:r>
              <a:rPr lang="nl-NL" altLang="nl-NL" sz="2400" dirty="0">
                <a:ea typeface="ＭＳ Ｐゴシック" panose="020B0600070205080204" pitchFamily="34" charset="-128"/>
              </a:rPr>
              <a:t>Odilia &amp; Charlotte</a:t>
            </a:r>
          </a:p>
          <a:p>
            <a:pPr>
              <a:defRPr/>
            </a:pPr>
            <a:r>
              <a:rPr lang="nl-NL" altLang="nl-NL" sz="2400" dirty="0">
                <a:ea typeface="ＭＳ Ｐゴシック" panose="020B0600070205080204" pitchFamily="34" charset="-128"/>
              </a:rPr>
              <a:t>Samenvatting en vieren!</a:t>
            </a:r>
          </a:p>
          <a:p>
            <a:pPr>
              <a:defRPr/>
            </a:pPr>
            <a:r>
              <a:rPr lang="nl-NL" altLang="nl-NL" sz="2400" dirty="0" err="1">
                <a:ea typeface="ＭＳ Ｐゴシック" panose="020B0600070205080204" pitchFamily="34" charset="-128"/>
              </a:rPr>
              <a:t>Naborrel</a:t>
            </a:r>
            <a:endParaRPr lang="nl-NL" altLang="nl-NL" sz="2400" dirty="0">
              <a:ea typeface="ＭＳ Ｐゴシック" panose="020B0600070205080204" pitchFamily="34" charset="-128"/>
            </a:endParaRPr>
          </a:p>
          <a:p>
            <a:pPr>
              <a:defRPr/>
            </a:pPr>
            <a:endParaRPr lang="nl-NL" altLang="nl-NL" sz="2400" dirty="0">
              <a:ea typeface="ＭＳ Ｐゴシック" panose="020B0600070205080204" pitchFamily="34" charset="-128"/>
            </a:endParaRPr>
          </a:p>
        </p:txBody>
      </p:sp>
      <p:sp>
        <p:nvSpPr>
          <p:cNvPr id="14" name="Title 1">
            <a:extLst>
              <a:ext uri="{FF2B5EF4-FFF2-40B4-BE49-F238E27FC236}">
                <a16:creationId xmlns:a16="http://schemas.microsoft.com/office/drawing/2014/main" id="{188489AA-D604-47EF-9C4A-9665EE5E0244}"/>
              </a:ext>
            </a:extLst>
          </p:cNvPr>
          <p:cNvSpPr>
            <a:spLocks noGrp="1"/>
          </p:cNvSpPr>
          <p:nvPr>
            <p:ph type="title"/>
          </p:nvPr>
        </p:nvSpPr>
        <p:spPr>
          <a:xfrm>
            <a:off x="457200" y="-49171"/>
            <a:ext cx="8229600" cy="1739357"/>
          </a:xfrm>
        </p:spPr>
        <p:txBody>
          <a:bodyPr/>
          <a:lstStyle/>
          <a:p>
            <a:r>
              <a:rPr lang="en-US" b="1" dirty="0" err="1">
                <a:solidFill>
                  <a:srgbClr val="365E92"/>
                </a:solidFill>
              </a:rPr>
              <a:t>Eindpresentatie</a:t>
            </a:r>
            <a:r>
              <a:rPr lang="en-US" b="1" dirty="0">
                <a:solidFill>
                  <a:srgbClr val="365E92"/>
                </a:solidFill>
              </a:rPr>
              <a:t> 22 </a:t>
            </a:r>
            <a:r>
              <a:rPr lang="en-US" b="1" dirty="0" err="1">
                <a:solidFill>
                  <a:srgbClr val="365E92"/>
                </a:solidFill>
              </a:rPr>
              <a:t>juni</a:t>
            </a:r>
            <a:br>
              <a:rPr lang="en-US" b="1" dirty="0">
                <a:solidFill>
                  <a:srgbClr val="365E92"/>
                </a:solidFill>
              </a:rPr>
            </a:br>
            <a:r>
              <a:rPr lang="en-US" b="1" dirty="0">
                <a:solidFill>
                  <a:srgbClr val="365E92"/>
                </a:solidFill>
              </a:rPr>
              <a:t>Student-</a:t>
            </a:r>
            <a:r>
              <a:rPr lang="en-US" b="1" dirty="0" err="1">
                <a:solidFill>
                  <a:srgbClr val="365E92"/>
                </a:solidFill>
              </a:rPr>
              <a:t>medewerkers</a:t>
            </a:r>
            <a:endParaRPr lang="en-US" b="1" dirty="0">
              <a:solidFill>
                <a:srgbClr val="365E92"/>
              </a:solidFill>
            </a:endParaRPr>
          </a:p>
        </p:txBody>
      </p:sp>
    </p:spTree>
    <p:extLst>
      <p:ext uri="{BB962C8B-B14F-4D97-AF65-F5344CB8AC3E}">
        <p14:creationId xmlns:p14="http://schemas.microsoft.com/office/powerpoint/2010/main" val="2479513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5305"/>
          <a:stretch/>
        </p:blipFill>
        <p:spPr>
          <a:xfrm>
            <a:off x="0" y="-50800"/>
            <a:ext cx="9144000" cy="6901656"/>
          </a:xfrm>
          <a:prstGeom prst="rect">
            <a:avLst/>
          </a:prstGeom>
        </p:spPr>
      </p:pic>
      <p:sp>
        <p:nvSpPr>
          <p:cNvPr id="7" name="Rectangle 6"/>
          <p:cNvSpPr/>
          <p:nvPr/>
        </p:nvSpPr>
        <p:spPr>
          <a:xfrm>
            <a:off x="-76203" y="6107224"/>
            <a:ext cx="9271000" cy="7507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Afbeelding 5" descr="kop nieuwsbrief 1_jpeg.jpg"/>
          <p:cNvPicPr>
            <a:picLocks noChangeAspect="1"/>
          </p:cNvPicPr>
          <p:nvPr/>
        </p:nvPicPr>
        <p:blipFill rotWithShape="1">
          <a:blip r:embed="rId4">
            <a:extLst>
              <a:ext uri="{28A0092B-C50C-407E-A947-70E740481C1C}">
                <a14:useLocalDpi xmlns:a14="http://schemas.microsoft.com/office/drawing/2010/main" val="0"/>
              </a:ext>
            </a:extLst>
          </a:blip>
          <a:srcRect t="21010" r="37979" b="11835"/>
          <a:stretch/>
        </p:blipFill>
        <p:spPr bwMode="auto">
          <a:xfrm>
            <a:off x="0" y="6107224"/>
            <a:ext cx="2978150" cy="72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898568" y="330546"/>
            <a:ext cx="3923211" cy="824860"/>
          </a:xfrm>
          <a:prstGeom prst="rect">
            <a:avLst/>
          </a:prstGeom>
          <a:solidFill>
            <a:srgbClr val="FFE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6"/>
          <p:cNvSpPr txBox="1">
            <a:spLocks/>
          </p:cNvSpPr>
          <p:nvPr/>
        </p:nvSpPr>
        <p:spPr bwMode="auto">
          <a:xfrm>
            <a:off x="4939302" y="161233"/>
            <a:ext cx="368218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7" charset="-128"/>
                <a:cs typeface="+mj-cs"/>
              </a:defRPr>
            </a:lvl1pPr>
            <a:lvl2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2pPr>
            <a:lvl3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3pPr>
            <a:lvl4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4pPr>
            <a:lvl5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defRPr>
            </a:lvl9pPr>
          </a:lstStyle>
          <a:p>
            <a:pPr algn="l"/>
            <a:r>
              <a:rPr lang="en-US" sz="3600" b="1" dirty="0">
                <a:solidFill>
                  <a:srgbClr val="FBC200"/>
                </a:solidFill>
              </a:rPr>
              <a:t>Odilia</a:t>
            </a:r>
          </a:p>
        </p:txBody>
      </p:sp>
    </p:spTree>
    <p:extLst>
      <p:ext uri="{BB962C8B-B14F-4D97-AF65-F5344CB8AC3E}">
        <p14:creationId xmlns:p14="http://schemas.microsoft.com/office/powerpoint/2010/main" val="512461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19" name="IMG_3395.JPG" descr="IMG_3395.JPG"/>
          <p:cNvPicPr>
            <a:picLocks noChangeAspect="1"/>
          </p:cNvPicPr>
          <p:nvPr/>
        </p:nvPicPr>
        <p:blipFill>
          <a:blip r:embed="rId2">
            <a:extLst/>
          </a:blip>
          <a:srcRect b="17249"/>
          <a:stretch>
            <a:fillRect/>
          </a:stretch>
        </p:blipFill>
        <p:spPr>
          <a:xfrm>
            <a:off x="4815413" y="526027"/>
            <a:ext cx="3820510" cy="2371111"/>
          </a:xfrm>
          <a:prstGeom prst="rect">
            <a:avLst/>
          </a:prstGeom>
          <a:ln w="12700">
            <a:miter lim="400000"/>
          </a:ln>
        </p:spPr>
      </p:pic>
      <p:pic>
        <p:nvPicPr>
          <p:cNvPr id="120" name="Afbeelding" descr="Afbeelding"/>
          <p:cNvPicPr>
            <a:picLocks noChangeAspect="1"/>
          </p:cNvPicPr>
          <p:nvPr/>
        </p:nvPicPr>
        <p:blipFill>
          <a:blip r:embed="rId3">
            <a:extLst/>
          </a:blip>
          <a:stretch>
            <a:fillRect/>
          </a:stretch>
        </p:blipFill>
        <p:spPr>
          <a:xfrm>
            <a:off x="848007" y="526026"/>
            <a:ext cx="3161482" cy="2371112"/>
          </a:xfrm>
          <a:prstGeom prst="rect">
            <a:avLst/>
          </a:prstGeom>
          <a:ln w="12700">
            <a:miter lim="400000"/>
          </a:ln>
        </p:spPr>
      </p:pic>
      <p:pic>
        <p:nvPicPr>
          <p:cNvPr id="121" name="WhatsApp Image 2018-06-22 at 12.39.46.jpeg" descr="WhatsApp Image 2018-06-22 at 12.39.46.jpeg"/>
          <p:cNvPicPr>
            <a:picLocks noChangeAspect="1"/>
          </p:cNvPicPr>
          <p:nvPr/>
        </p:nvPicPr>
        <p:blipFill>
          <a:blip r:embed="rId4">
            <a:extLst/>
          </a:blip>
          <a:stretch>
            <a:fillRect/>
          </a:stretch>
        </p:blipFill>
        <p:spPr>
          <a:xfrm>
            <a:off x="4749359" y="3381565"/>
            <a:ext cx="3952622" cy="2964467"/>
          </a:xfrm>
          <a:prstGeom prst="rect">
            <a:avLst/>
          </a:prstGeom>
          <a:ln w="12700">
            <a:miter lim="400000"/>
          </a:ln>
        </p:spPr>
      </p:pic>
      <p:sp>
        <p:nvSpPr>
          <p:cNvPr id="122" name="Jong Ondernemen"/>
          <p:cNvSpPr txBox="1">
            <a:spLocks noGrp="1"/>
          </p:cNvSpPr>
          <p:nvPr>
            <p:ph type="ctrTitle"/>
          </p:nvPr>
        </p:nvSpPr>
        <p:spPr>
          <a:xfrm>
            <a:off x="813683" y="4600930"/>
            <a:ext cx="3230130" cy="525736"/>
          </a:xfrm>
          <a:prstGeom prst="rect">
            <a:avLst/>
          </a:prstGeom>
        </p:spPr>
        <p:txBody>
          <a:bodyPr/>
          <a:lstStyle>
            <a:lvl1pPr>
              <a:defRPr sz="3400">
                <a:latin typeface="Lemon/Milk"/>
                <a:ea typeface="Lemon/Milk"/>
                <a:cs typeface="Lemon/Milk"/>
                <a:sym typeface="Lemon/Milk"/>
              </a:defRPr>
            </a:lvl1pPr>
          </a:lstStyle>
          <a:p>
            <a:r>
              <a:rPr dirty="0">
                <a:solidFill>
                  <a:schemeClr val="bg1"/>
                </a:solidFill>
                <a:latin typeface="Segoe UI Black" panose="020B0A02040204020203" pitchFamily="34" charset="0"/>
                <a:ea typeface="Segoe UI Black" panose="020B0A02040204020203" pitchFamily="34" charset="0"/>
              </a:rPr>
              <a:t>Jong </a:t>
            </a:r>
            <a:r>
              <a:rPr dirty="0" err="1">
                <a:solidFill>
                  <a:schemeClr val="bg1"/>
                </a:solidFill>
                <a:latin typeface="Segoe UI Black" panose="020B0A02040204020203" pitchFamily="34" charset="0"/>
                <a:ea typeface="Segoe UI Black" panose="020B0A02040204020203" pitchFamily="34" charset="0"/>
              </a:rPr>
              <a:t>Ondernemen</a:t>
            </a:r>
            <a:endParaRPr dirty="0">
              <a:solidFill>
                <a:schemeClr val="bg1"/>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491617337"/>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advAuto="0"/>
      <p:bldP spid="120" grpId="0" animBg="1" advAuto="0"/>
      <p:bldP spid="121"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24" name="Rechthoek"/>
          <p:cNvSpPr/>
          <p:nvPr/>
        </p:nvSpPr>
        <p:spPr>
          <a:xfrm>
            <a:off x="5213246" y="4197820"/>
            <a:ext cx="3930754" cy="1554250"/>
          </a:xfrm>
          <a:prstGeom prst="rect">
            <a:avLst/>
          </a:prstGeom>
          <a:solidFill>
            <a:srgbClr val="FFFFFF"/>
          </a:solidFill>
          <a:ln w="12700">
            <a:miter lim="400000"/>
          </a:ln>
        </p:spPr>
        <p:txBody>
          <a:bodyPr lIns="35719" tIns="35719" rIns="35719" bIns="35719" anchor="ctr"/>
          <a:lstStyle/>
          <a:p>
            <a:pPr>
              <a:defRPr sz="2200" b="0">
                <a:solidFill>
                  <a:srgbClr val="000000"/>
                </a:solidFill>
                <a:latin typeface="+mn-lt"/>
                <a:ea typeface="+mn-ea"/>
                <a:cs typeface="+mn-cs"/>
                <a:sym typeface="Helvetica Neue Medium"/>
              </a:defRPr>
            </a:pPr>
            <a:endParaRPr sz="1547"/>
          </a:p>
        </p:txBody>
      </p:sp>
      <p:sp>
        <p:nvSpPr>
          <p:cNvPr id="125" name="Rechthoek"/>
          <p:cNvSpPr/>
          <p:nvPr/>
        </p:nvSpPr>
        <p:spPr>
          <a:xfrm>
            <a:off x="5231114" y="905166"/>
            <a:ext cx="3930754" cy="1554250"/>
          </a:xfrm>
          <a:prstGeom prst="rect">
            <a:avLst/>
          </a:prstGeom>
          <a:solidFill>
            <a:srgbClr val="FFFFFF"/>
          </a:solidFill>
          <a:ln w="12700">
            <a:miter lim="400000"/>
          </a:ln>
        </p:spPr>
        <p:txBody>
          <a:bodyPr lIns="35719" tIns="35719" rIns="35719" bIns="35719" anchor="ctr"/>
          <a:lstStyle/>
          <a:p>
            <a:pPr>
              <a:defRPr sz="2200" b="0">
                <a:solidFill>
                  <a:srgbClr val="000000"/>
                </a:solidFill>
                <a:latin typeface="+mn-lt"/>
                <a:ea typeface="+mn-ea"/>
                <a:cs typeface="+mn-cs"/>
                <a:sym typeface="Helvetica Neue Medium"/>
              </a:defRPr>
            </a:pPr>
            <a:endParaRPr sz="1547"/>
          </a:p>
        </p:txBody>
      </p:sp>
      <p:sp>
        <p:nvSpPr>
          <p:cNvPr id="126" name="Rechthoek"/>
          <p:cNvSpPr/>
          <p:nvPr/>
        </p:nvSpPr>
        <p:spPr>
          <a:xfrm>
            <a:off x="2445" y="4317955"/>
            <a:ext cx="3930754" cy="1434115"/>
          </a:xfrm>
          <a:prstGeom prst="rect">
            <a:avLst/>
          </a:prstGeom>
          <a:solidFill>
            <a:srgbClr val="FFFFFF"/>
          </a:solidFill>
          <a:ln w="12700">
            <a:miter lim="400000"/>
          </a:ln>
        </p:spPr>
        <p:txBody>
          <a:bodyPr lIns="35719" tIns="35719" rIns="35719" bIns="35719" anchor="ctr"/>
          <a:lstStyle/>
          <a:p>
            <a:pPr>
              <a:defRPr sz="2200" b="0">
                <a:solidFill>
                  <a:srgbClr val="000000"/>
                </a:solidFill>
                <a:latin typeface="+mn-lt"/>
                <a:ea typeface="+mn-ea"/>
                <a:cs typeface="+mn-cs"/>
                <a:sym typeface="Helvetica Neue Medium"/>
              </a:defRPr>
            </a:pPr>
            <a:endParaRPr sz="1547"/>
          </a:p>
        </p:txBody>
      </p:sp>
      <p:sp>
        <p:nvSpPr>
          <p:cNvPr id="127" name="Rechthoek"/>
          <p:cNvSpPr/>
          <p:nvPr/>
        </p:nvSpPr>
        <p:spPr>
          <a:xfrm>
            <a:off x="2445" y="905166"/>
            <a:ext cx="3930754" cy="1554250"/>
          </a:xfrm>
          <a:prstGeom prst="rect">
            <a:avLst/>
          </a:prstGeom>
          <a:solidFill>
            <a:srgbClr val="FFFFFF"/>
          </a:solidFill>
          <a:ln w="12700">
            <a:miter lim="400000"/>
          </a:ln>
        </p:spPr>
        <p:txBody>
          <a:bodyPr lIns="35719" tIns="35719" rIns="35719" bIns="35719" anchor="ctr"/>
          <a:lstStyle/>
          <a:p>
            <a:pPr>
              <a:defRPr sz="2200" b="0">
                <a:solidFill>
                  <a:srgbClr val="000000"/>
                </a:solidFill>
                <a:latin typeface="+mn-lt"/>
                <a:ea typeface="+mn-ea"/>
                <a:cs typeface="+mn-cs"/>
                <a:sym typeface="Helvetica Neue Medium"/>
              </a:defRPr>
            </a:pPr>
            <a:endParaRPr sz="1547"/>
          </a:p>
        </p:txBody>
      </p:sp>
      <p:pic>
        <p:nvPicPr>
          <p:cNvPr id="128" name="Afbeelding" descr="Afbeelding"/>
          <p:cNvPicPr>
            <a:picLocks noChangeAspect="1"/>
          </p:cNvPicPr>
          <p:nvPr/>
        </p:nvPicPr>
        <p:blipFill>
          <a:blip r:embed="rId2">
            <a:extLst/>
          </a:blip>
          <a:srcRect l="27285" t="31542" r="57060" b="12702"/>
          <a:stretch>
            <a:fillRect/>
          </a:stretch>
        </p:blipFill>
        <p:spPr>
          <a:xfrm>
            <a:off x="1264836" y="965538"/>
            <a:ext cx="1142139" cy="1433507"/>
          </a:xfrm>
          <a:custGeom>
            <a:avLst/>
            <a:gdLst/>
            <a:ahLst/>
            <a:cxnLst>
              <a:cxn ang="0">
                <a:pos x="wd2" y="hd2"/>
              </a:cxn>
              <a:cxn ang="5400000">
                <a:pos x="wd2" y="hd2"/>
              </a:cxn>
              <a:cxn ang="10800000">
                <a:pos x="wd2" y="hd2"/>
              </a:cxn>
              <a:cxn ang="16200000">
                <a:pos x="wd2" y="hd2"/>
              </a:cxn>
            </a:cxnLst>
            <a:rect l="0" t="0" r="r" b="b"/>
            <a:pathLst>
              <a:path w="21351" h="21554" extrusionOk="0">
                <a:moveTo>
                  <a:pt x="20770" y="0"/>
                </a:moveTo>
                <a:cubicBezTo>
                  <a:pt x="20283" y="5"/>
                  <a:pt x="19509" y="208"/>
                  <a:pt x="18558" y="592"/>
                </a:cubicBezTo>
                <a:cubicBezTo>
                  <a:pt x="16443" y="1445"/>
                  <a:pt x="15455" y="2127"/>
                  <a:pt x="13399" y="4171"/>
                </a:cubicBezTo>
                <a:cubicBezTo>
                  <a:pt x="11232" y="6324"/>
                  <a:pt x="10191" y="7123"/>
                  <a:pt x="7780" y="8467"/>
                </a:cubicBezTo>
                <a:lnTo>
                  <a:pt x="7400" y="8681"/>
                </a:lnTo>
                <a:lnTo>
                  <a:pt x="7770" y="8920"/>
                </a:lnTo>
                <a:lnTo>
                  <a:pt x="8146" y="9160"/>
                </a:lnTo>
                <a:lnTo>
                  <a:pt x="8834" y="8480"/>
                </a:lnTo>
                <a:cubicBezTo>
                  <a:pt x="9387" y="7935"/>
                  <a:pt x="9556" y="7834"/>
                  <a:pt x="9731" y="7951"/>
                </a:cubicBezTo>
                <a:cubicBezTo>
                  <a:pt x="9851" y="8031"/>
                  <a:pt x="9951" y="8203"/>
                  <a:pt x="9951" y="8333"/>
                </a:cubicBezTo>
                <a:cubicBezTo>
                  <a:pt x="9951" y="8685"/>
                  <a:pt x="9263" y="9493"/>
                  <a:pt x="8683" y="9823"/>
                </a:cubicBezTo>
                <a:cubicBezTo>
                  <a:pt x="8038" y="10189"/>
                  <a:pt x="7684" y="10525"/>
                  <a:pt x="7493" y="10951"/>
                </a:cubicBezTo>
                <a:lnTo>
                  <a:pt x="7342" y="11287"/>
                </a:lnTo>
                <a:lnTo>
                  <a:pt x="7911" y="11031"/>
                </a:lnTo>
                <a:cubicBezTo>
                  <a:pt x="8224" y="10891"/>
                  <a:pt x="8595" y="10695"/>
                  <a:pt x="8735" y="10595"/>
                </a:cubicBezTo>
                <a:cubicBezTo>
                  <a:pt x="9154" y="10296"/>
                  <a:pt x="9238" y="10630"/>
                  <a:pt x="8865" y="11115"/>
                </a:cubicBezTo>
                <a:cubicBezTo>
                  <a:pt x="8682" y="11354"/>
                  <a:pt x="8393" y="11613"/>
                  <a:pt x="8224" y="11686"/>
                </a:cubicBezTo>
                <a:cubicBezTo>
                  <a:pt x="8040" y="11765"/>
                  <a:pt x="7951" y="11892"/>
                  <a:pt x="8005" y="12004"/>
                </a:cubicBezTo>
                <a:cubicBezTo>
                  <a:pt x="8054" y="12108"/>
                  <a:pt x="7892" y="12425"/>
                  <a:pt x="7645" y="12709"/>
                </a:cubicBezTo>
                <a:cubicBezTo>
                  <a:pt x="7397" y="12994"/>
                  <a:pt x="7146" y="13369"/>
                  <a:pt x="7087" y="13540"/>
                </a:cubicBezTo>
                <a:cubicBezTo>
                  <a:pt x="6998" y="13796"/>
                  <a:pt x="7128" y="13731"/>
                  <a:pt x="7827" y="13183"/>
                </a:cubicBezTo>
                <a:cubicBezTo>
                  <a:pt x="8617" y="12565"/>
                  <a:pt x="9006" y="12481"/>
                  <a:pt x="8766" y="12982"/>
                </a:cubicBezTo>
                <a:cubicBezTo>
                  <a:pt x="8671" y="13182"/>
                  <a:pt x="8689" y="13181"/>
                  <a:pt x="9074" y="12978"/>
                </a:cubicBezTo>
                <a:cubicBezTo>
                  <a:pt x="9404" y="12804"/>
                  <a:pt x="9532" y="12793"/>
                  <a:pt x="9716" y="12915"/>
                </a:cubicBezTo>
                <a:cubicBezTo>
                  <a:pt x="9906" y="13042"/>
                  <a:pt x="9990" y="13001"/>
                  <a:pt x="10217" y="12667"/>
                </a:cubicBezTo>
                <a:cubicBezTo>
                  <a:pt x="10367" y="12446"/>
                  <a:pt x="10654" y="12104"/>
                  <a:pt x="10853" y="11908"/>
                </a:cubicBezTo>
                <a:cubicBezTo>
                  <a:pt x="11532" y="11237"/>
                  <a:pt x="12021" y="11575"/>
                  <a:pt x="11604" y="12428"/>
                </a:cubicBezTo>
                <a:cubicBezTo>
                  <a:pt x="11472" y="12699"/>
                  <a:pt x="11415" y="12892"/>
                  <a:pt x="11479" y="12860"/>
                </a:cubicBezTo>
                <a:cubicBezTo>
                  <a:pt x="11687" y="12757"/>
                  <a:pt x="12450" y="11824"/>
                  <a:pt x="12486" y="11627"/>
                </a:cubicBezTo>
                <a:cubicBezTo>
                  <a:pt x="12566" y="11189"/>
                  <a:pt x="13630" y="10569"/>
                  <a:pt x="13993" y="10750"/>
                </a:cubicBezTo>
                <a:cubicBezTo>
                  <a:pt x="14075" y="10791"/>
                  <a:pt x="13829" y="11119"/>
                  <a:pt x="13446" y="11480"/>
                </a:cubicBezTo>
                <a:lnTo>
                  <a:pt x="12747" y="12135"/>
                </a:lnTo>
                <a:lnTo>
                  <a:pt x="13122" y="12420"/>
                </a:lnTo>
                <a:lnTo>
                  <a:pt x="13503" y="12709"/>
                </a:lnTo>
                <a:lnTo>
                  <a:pt x="13686" y="12281"/>
                </a:lnTo>
                <a:cubicBezTo>
                  <a:pt x="13786" y="12048"/>
                  <a:pt x="14245" y="11251"/>
                  <a:pt x="14708" y="10507"/>
                </a:cubicBezTo>
                <a:cubicBezTo>
                  <a:pt x="15358" y="9461"/>
                  <a:pt x="16008" y="8696"/>
                  <a:pt x="17562" y="7150"/>
                </a:cubicBezTo>
                <a:cubicBezTo>
                  <a:pt x="18668" y="6048"/>
                  <a:pt x="19749" y="4836"/>
                  <a:pt x="19961" y="4460"/>
                </a:cubicBezTo>
                <a:cubicBezTo>
                  <a:pt x="20875" y="2842"/>
                  <a:pt x="21531" y="777"/>
                  <a:pt x="21307" y="210"/>
                </a:cubicBezTo>
                <a:cubicBezTo>
                  <a:pt x="21251" y="67"/>
                  <a:pt x="21062" y="-3"/>
                  <a:pt x="20770" y="0"/>
                </a:cubicBezTo>
                <a:close/>
                <a:moveTo>
                  <a:pt x="4770" y="5325"/>
                </a:moveTo>
                <a:lnTo>
                  <a:pt x="3983" y="5639"/>
                </a:lnTo>
                <a:cubicBezTo>
                  <a:pt x="3037" y="6019"/>
                  <a:pt x="594" y="8079"/>
                  <a:pt x="847" y="8283"/>
                </a:cubicBezTo>
                <a:cubicBezTo>
                  <a:pt x="954" y="8369"/>
                  <a:pt x="854" y="8549"/>
                  <a:pt x="534" y="8841"/>
                </a:cubicBezTo>
                <a:cubicBezTo>
                  <a:pt x="243" y="9108"/>
                  <a:pt x="121" y="9314"/>
                  <a:pt x="211" y="9386"/>
                </a:cubicBezTo>
                <a:cubicBezTo>
                  <a:pt x="301" y="9458"/>
                  <a:pt x="271" y="9629"/>
                  <a:pt x="138" y="9835"/>
                </a:cubicBezTo>
                <a:cubicBezTo>
                  <a:pt x="-69" y="10156"/>
                  <a:pt x="-61" y="10163"/>
                  <a:pt x="284" y="10058"/>
                </a:cubicBezTo>
                <a:cubicBezTo>
                  <a:pt x="480" y="9998"/>
                  <a:pt x="672" y="9975"/>
                  <a:pt x="712" y="10007"/>
                </a:cubicBezTo>
                <a:cubicBezTo>
                  <a:pt x="752" y="10039"/>
                  <a:pt x="906" y="9916"/>
                  <a:pt x="1051" y="9739"/>
                </a:cubicBezTo>
                <a:cubicBezTo>
                  <a:pt x="1263" y="9478"/>
                  <a:pt x="1352" y="9447"/>
                  <a:pt x="1531" y="9567"/>
                </a:cubicBezTo>
                <a:cubicBezTo>
                  <a:pt x="1653" y="9648"/>
                  <a:pt x="1755" y="9669"/>
                  <a:pt x="1755" y="9613"/>
                </a:cubicBezTo>
                <a:cubicBezTo>
                  <a:pt x="1755" y="9557"/>
                  <a:pt x="1838" y="9575"/>
                  <a:pt x="1938" y="9655"/>
                </a:cubicBezTo>
                <a:cubicBezTo>
                  <a:pt x="2076" y="9766"/>
                  <a:pt x="2188" y="9680"/>
                  <a:pt x="2407" y="9286"/>
                </a:cubicBezTo>
                <a:cubicBezTo>
                  <a:pt x="2565" y="9002"/>
                  <a:pt x="3060" y="8401"/>
                  <a:pt x="3513" y="7951"/>
                </a:cubicBezTo>
                <a:cubicBezTo>
                  <a:pt x="4400" y="7072"/>
                  <a:pt x="4905" y="6191"/>
                  <a:pt x="4823" y="5656"/>
                </a:cubicBezTo>
                <a:lnTo>
                  <a:pt x="4770" y="5325"/>
                </a:lnTo>
                <a:close/>
                <a:moveTo>
                  <a:pt x="20577" y="12420"/>
                </a:moveTo>
                <a:cubicBezTo>
                  <a:pt x="19968" y="12420"/>
                  <a:pt x="18946" y="13041"/>
                  <a:pt x="17927" y="14031"/>
                </a:cubicBezTo>
                <a:cubicBezTo>
                  <a:pt x="17362" y="14579"/>
                  <a:pt x="16825" y="15030"/>
                  <a:pt x="16732" y="15030"/>
                </a:cubicBezTo>
                <a:cubicBezTo>
                  <a:pt x="16615" y="15030"/>
                  <a:pt x="16618" y="15081"/>
                  <a:pt x="16743" y="15202"/>
                </a:cubicBezTo>
                <a:cubicBezTo>
                  <a:pt x="16887" y="15341"/>
                  <a:pt x="16820" y="15478"/>
                  <a:pt x="16414" y="15852"/>
                </a:cubicBezTo>
                <a:cubicBezTo>
                  <a:pt x="16133" y="16111"/>
                  <a:pt x="15985" y="16278"/>
                  <a:pt x="16085" y="16230"/>
                </a:cubicBezTo>
                <a:cubicBezTo>
                  <a:pt x="16441" y="16057"/>
                  <a:pt x="16456" y="16403"/>
                  <a:pt x="16111" y="16792"/>
                </a:cubicBezTo>
                <a:cubicBezTo>
                  <a:pt x="15919" y="17009"/>
                  <a:pt x="15863" y="17135"/>
                  <a:pt x="15986" y="17073"/>
                </a:cubicBezTo>
                <a:cubicBezTo>
                  <a:pt x="16109" y="17011"/>
                  <a:pt x="16333" y="16979"/>
                  <a:pt x="16477" y="16998"/>
                </a:cubicBezTo>
                <a:cubicBezTo>
                  <a:pt x="16620" y="17016"/>
                  <a:pt x="16809" y="16919"/>
                  <a:pt x="16899" y="16784"/>
                </a:cubicBezTo>
                <a:cubicBezTo>
                  <a:pt x="17058" y="16545"/>
                  <a:pt x="17562" y="16495"/>
                  <a:pt x="17932" y="16679"/>
                </a:cubicBezTo>
                <a:cubicBezTo>
                  <a:pt x="18020" y="16723"/>
                  <a:pt x="18248" y="16498"/>
                  <a:pt x="18443" y="16175"/>
                </a:cubicBezTo>
                <a:cubicBezTo>
                  <a:pt x="18637" y="15855"/>
                  <a:pt x="19135" y="15251"/>
                  <a:pt x="19549" y="14832"/>
                </a:cubicBezTo>
                <a:cubicBezTo>
                  <a:pt x="20329" y="14045"/>
                  <a:pt x="20531" y="13715"/>
                  <a:pt x="20759" y="12898"/>
                </a:cubicBezTo>
                <a:cubicBezTo>
                  <a:pt x="20882" y="12460"/>
                  <a:pt x="20866" y="12420"/>
                  <a:pt x="20577" y="12420"/>
                </a:cubicBezTo>
                <a:close/>
                <a:moveTo>
                  <a:pt x="9017" y="16771"/>
                </a:moveTo>
                <a:cubicBezTo>
                  <a:pt x="8528" y="16771"/>
                  <a:pt x="7259" y="17464"/>
                  <a:pt x="6596" y="18097"/>
                </a:cubicBezTo>
                <a:cubicBezTo>
                  <a:pt x="6186" y="18489"/>
                  <a:pt x="5662" y="18961"/>
                  <a:pt x="5433" y="19142"/>
                </a:cubicBezTo>
                <a:cubicBezTo>
                  <a:pt x="5167" y="19351"/>
                  <a:pt x="5044" y="19552"/>
                  <a:pt x="5094" y="19704"/>
                </a:cubicBezTo>
                <a:cubicBezTo>
                  <a:pt x="5145" y="19860"/>
                  <a:pt x="5011" y="20066"/>
                  <a:pt x="4703" y="20304"/>
                </a:cubicBezTo>
                <a:cubicBezTo>
                  <a:pt x="4388" y="20546"/>
                  <a:pt x="4282" y="20713"/>
                  <a:pt x="4379" y="20807"/>
                </a:cubicBezTo>
                <a:cubicBezTo>
                  <a:pt x="4472" y="20898"/>
                  <a:pt x="4446" y="21069"/>
                  <a:pt x="4306" y="21286"/>
                </a:cubicBezTo>
                <a:cubicBezTo>
                  <a:pt x="4157" y="21516"/>
                  <a:pt x="4148" y="21597"/>
                  <a:pt x="4275" y="21533"/>
                </a:cubicBezTo>
                <a:cubicBezTo>
                  <a:pt x="4378" y="21482"/>
                  <a:pt x="4597" y="21419"/>
                  <a:pt x="4760" y="21399"/>
                </a:cubicBezTo>
                <a:cubicBezTo>
                  <a:pt x="4923" y="21379"/>
                  <a:pt x="5150" y="21252"/>
                  <a:pt x="5271" y="21114"/>
                </a:cubicBezTo>
                <a:cubicBezTo>
                  <a:pt x="5445" y="20915"/>
                  <a:pt x="5537" y="20890"/>
                  <a:pt x="5709" y="21005"/>
                </a:cubicBezTo>
                <a:cubicBezTo>
                  <a:pt x="5829" y="21085"/>
                  <a:pt x="5928" y="21110"/>
                  <a:pt x="5928" y="21059"/>
                </a:cubicBezTo>
                <a:cubicBezTo>
                  <a:pt x="5928" y="21008"/>
                  <a:pt x="6020" y="21026"/>
                  <a:pt x="6132" y="21101"/>
                </a:cubicBezTo>
                <a:cubicBezTo>
                  <a:pt x="6291" y="21207"/>
                  <a:pt x="6397" y="21127"/>
                  <a:pt x="6607" y="20744"/>
                </a:cubicBezTo>
                <a:cubicBezTo>
                  <a:pt x="6755" y="20474"/>
                  <a:pt x="7263" y="19860"/>
                  <a:pt x="7733" y="19377"/>
                </a:cubicBezTo>
                <a:cubicBezTo>
                  <a:pt x="8761" y="18321"/>
                  <a:pt x="9524" y="16771"/>
                  <a:pt x="9017" y="16771"/>
                </a:cubicBezTo>
                <a:close/>
              </a:path>
            </a:pathLst>
          </a:custGeom>
          <a:ln w="12700">
            <a:miter lim="400000"/>
          </a:ln>
        </p:spPr>
      </p:pic>
      <p:pic>
        <p:nvPicPr>
          <p:cNvPr id="129" name="Afbeelding" descr="Afbeelding"/>
          <p:cNvPicPr>
            <a:picLocks noChangeAspect="1"/>
          </p:cNvPicPr>
          <p:nvPr/>
        </p:nvPicPr>
        <p:blipFill>
          <a:blip r:embed="rId3">
            <a:extLst/>
          </a:blip>
          <a:srcRect l="63700" t="57658"/>
          <a:stretch>
            <a:fillRect/>
          </a:stretch>
        </p:blipFill>
        <p:spPr>
          <a:xfrm>
            <a:off x="5260646" y="4323540"/>
            <a:ext cx="3781326" cy="155424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8597" y="0"/>
                </a:lnTo>
                <a:cubicBezTo>
                  <a:pt x="18596" y="44"/>
                  <a:pt x="18594" y="79"/>
                  <a:pt x="18594" y="124"/>
                </a:cubicBezTo>
                <a:cubicBezTo>
                  <a:pt x="18594" y="692"/>
                  <a:pt x="18564" y="805"/>
                  <a:pt x="18414" y="834"/>
                </a:cubicBezTo>
                <a:cubicBezTo>
                  <a:pt x="18219" y="871"/>
                  <a:pt x="18178" y="767"/>
                  <a:pt x="18162" y="0"/>
                </a:cubicBezTo>
                <a:lnTo>
                  <a:pt x="0" y="0"/>
                </a:lnTo>
                <a:close/>
              </a:path>
            </a:pathLst>
          </a:custGeom>
          <a:ln w="12700">
            <a:miter lim="400000"/>
          </a:ln>
        </p:spPr>
      </p:pic>
      <p:pic>
        <p:nvPicPr>
          <p:cNvPr id="130" name="Afbeelding" descr="Afbeelding"/>
          <p:cNvPicPr>
            <a:picLocks noChangeAspect="1"/>
          </p:cNvPicPr>
          <p:nvPr/>
        </p:nvPicPr>
        <p:blipFill>
          <a:blip r:embed="rId4">
            <a:extLst/>
          </a:blip>
          <a:srcRect l="12562" t="12479" r="62774" b="17444"/>
          <a:stretch>
            <a:fillRect/>
          </a:stretch>
        </p:blipFill>
        <p:spPr>
          <a:xfrm>
            <a:off x="6371718" y="1044690"/>
            <a:ext cx="1175303" cy="1176745"/>
          </a:xfrm>
          <a:custGeom>
            <a:avLst/>
            <a:gdLst/>
            <a:ahLst/>
            <a:cxnLst>
              <a:cxn ang="0">
                <a:pos x="wd2" y="hd2"/>
              </a:cxn>
              <a:cxn ang="5400000">
                <a:pos x="wd2" y="hd2"/>
              </a:cxn>
              <a:cxn ang="10800000">
                <a:pos x="wd2" y="hd2"/>
              </a:cxn>
              <a:cxn ang="16200000">
                <a:pos x="wd2" y="hd2"/>
              </a:cxn>
            </a:cxnLst>
            <a:rect l="0" t="0" r="r" b="b"/>
            <a:pathLst>
              <a:path w="21562" h="21545" extrusionOk="0">
                <a:moveTo>
                  <a:pt x="10812" y="0"/>
                </a:moveTo>
                <a:cubicBezTo>
                  <a:pt x="8877" y="-6"/>
                  <a:pt x="6349" y="741"/>
                  <a:pt x="4781" y="1834"/>
                </a:cubicBezTo>
                <a:cubicBezTo>
                  <a:pt x="4524" y="2014"/>
                  <a:pt x="4202" y="2241"/>
                  <a:pt x="4065" y="2335"/>
                </a:cubicBezTo>
                <a:cubicBezTo>
                  <a:pt x="3317" y="2849"/>
                  <a:pt x="2055" y="4289"/>
                  <a:pt x="1444" y="5329"/>
                </a:cubicBezTo>
                <a:cubicBezTo>
                  <a:pt x="969" y="6136"/>
                  <a:pt x="442" y="7490"/>
                  <a:pt x="205" y="8512"/>
                </a:cubicBezTo>
                <a:cubicBezTo>
                  <a:pt x="27" y="9276"/>
                  <a:pt x="0" y="9573"/>
                  <a:pt x="0" y="10780"/>
                </a:cubicBezTo>
                <a:cubicBezTo>
                  <a:pt x="-1" y="12830"/>
                  <a:pt x="309" y="14112"/>
                  <a:pt x="1234" y="15874"/>
                </a:cubicBezTo>
                <a:cubicBezTo>
                  <a:pt x="2857" y="18966"/>
                  <a:pt x="6068" y="21139"/>
                  <a:pt x="9553" y="21505"/>
                </a:cubicBezTo>
                <a:cubicBezTo>
                  <a:pt x="10402" y="21594"/>
                  <a:pt x="12116" y="21529"/>
                  <a:pt x="12865" y="21377"/>
                </a:cubicBezTo>
                <a:cubicBezTo>
                  <a:pt x="15025" y="20940"/>
                  <a:pt x="17116" y="19781"/>
                  <a:pt x="18630" y="18179"/>
                </a:cubicBezTo>
                <a:cubicBezTo>
                  <a:pt x="20075" y="16647"/>
                  <a:pt x="21147" y="14451"/>
                  <a:pt x="21399" y="12512"/>
                </a:cubicBezTo>
                <a:cubicBezTo>
                  <a:pt x="21587" y="11070"/>
                  <a:pt x="21599" y="10799"/>
                  <a:pt x="21502" y="9907"/>
                </a:cubicBezTo>
                <a:cubicBezTo>
                  <a:pt x="21180" y="6963"/>
                  <a:pt x="20141" y="4843"/>
                  <a:pt x="18051" y="2866"/>
                </a:cubicBezTo>
                <a:cubicBezTo>
                  <a:pt x="16372" y="1279"/>
                  <a:pt x="14403" y="422"/>
                  <a:pt x="11601" y="51"/>
                </a:cubicBezTo>
                <a:cubicBezTo>
                  <a:pt x="11353" y="18"/>
                  <a:pt x="11089" y="1"/>
                  <a:pt x="10812" y="0"/>
                </a:cubicBezTo>
                <a:close/>
              </a:path>
            </a:pathLst>
          </a:custGeom>
          <a:ln w="12700">
            <a:miter lim="400000"/>
          </a:ln>
        </p:spPr>
      </p:pic>
      <p:pic>
        <p:nvPicPr>
          <p:cNvPr id="131" name="Group 7@1x.png" descr="Group 7@1x.png"/>
          <p:cNvPicPr>
            <a:picLocks noChangeAspect="1"/>
          </p:cNvPicPr>
          <p:nvPr/>
        </p:nvPicPr>
        <p:blipFill>
          <a:blip r:embed="rId5">
            <a:extLst/>
          </a:blip>
          <a:stretch>
            <a:fillRect/>
          </a:stretch>
        </p:blipFill>
        <p:spPr>
          <a:xfrm>
            <a:off x="1364757" y="3784941"/>
            <a:ext cx="1099012" cy="1918505"/>
          </a:xfrm>
          <a:prstGeom prst="rect">
            <a:avLst/>
          </a:prstGeom>
          <a:ln w="12700">
            <a:miter lim="400000"/>
          </a:ln>
        </p:spPr>
      </p:pic>
      <p:sp>
        <p:nvSpPr>
          <p:cNvPr id="132" name="ontwerpcirkel"/>
          <p:cNvSpPr txBox="1"/>
          <p:nvPr/>
        </p:nvSpPr>
        <p:spPr>
          <a:xfrm>
            <a:off x="7384591" y="2318234"/>
            <a:ext cx="2769837" cy="526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b">
            <a:normAutofit/>
          </a:bodyPr>
          <a:lstStyle>
            <a:lvl1pPr>
              <a:defRPr sz="2000" b="0">
                <a:latin typeface="Lemon/Milk"/>
                <a:ea typeface="Lemon/Milk"/>
                <a:cs typeface="Lemon/Milk"/>
                <a:sym typeface="Lemon/Milk"/>
              </a:defRPr>
            </a:lvl1pPr>
          </a:lstStyle>
          <a:p>
            <a:r>
              <a:rPr lang="nl-NL" sz="1406" dirty="0">
                <a:solidFill>
                  <a:schemeClr val="bg1"/>
                </a:solidFill>
                <a:latin typeface="Segoe UI Black" panose="020B0A02040204020203" pitchFamily="34" charset="0"/>
                <a:ea typeface="Segoe UI Black" panose="020B0A02040204020203" pitchFamily="34" charset="0"/>
              </a:rPr>
              <a:t>ONTWERKPCIRKEL</a:t>
            </a:r>
            <a:endParaRPr sz="1406" dirty="0">
              <a:solidFill>
                <a:schemeClr val="bg1"/>
              </a:solidFill>
              <a:latin typeface="Segoe UI Black" panose="020B0A02040204020203" pitchFamily="34" charset="0"/>
              <a:ea typeface="Segoe UI Black" panose="020B0A02040204020203" pitchFamily="34" charset="0"/>
            </a:endParaRPr>
          </a:p>
        </p:txBody>
      </p:sp>
      <p:sp>
        <p:nvSpPr>
          <p:cNvPr id="133" name="growth mindset"/>
          <p:cNvSpPr txBox="1"/>
          <p:nvPr/>
        </p:nvSpPr>
        <p:spPr>
          <a:xfrm>
            <a:off x="57650" y="5642090"/>
            <a:ext cx="3287832" cy="526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b">
            <a:normAutofit/>
          </a:bodyPr>
          <a:lstStyle>
            <a:lvl1pPr>
              <a:defRPr sz="2000" b="0">
                <a:latin typeface="Lemon/Milk"/>
                <a:ea typeface="Lemon/Milk"/>
                <a:cs typeface="Lemon/Milk"/>
                <a:sym typeface="Lemon/Milk"/>
              </a:defRPr>
            </a:lvl1pPr>
          </a:lstStyle>
          <a:p>
            <a:r>
              <a:rPr lang="nl-NL" sz="1406" dirty="0">
                <a:solidFill>
                  <a:schemeClr val="bg1"/>
                </a:solidFill>
                <a:latin typeface="Segoe UI Black" panose="020B0A02040204020203" pitchFamily="34" charset="0"/>
                <a:ea typeface="Segoe UI Black" panose="020B0A02040204020203" pitchFamily="34" charset="0"/>
              </a:rPr>
              <a:t>GROWTH MINDSET</a:t>
            </a:r>
            <a:endParaRPr sz="1406" dirty="0">
              <a:solidFill>
                <a:schemeClr val="bg1"/>
              </a:solidFill>
              <a:latin typeface="Segoe UI Black" panose="020B0A02040204020203" pitchFamily="34" charset="0"/>
              <a:ea typeface="Segoe UI Black" panose="020B0A02040204020203" pitchFamily="34" charset="0"/>
            </a:endParaRPr>
          </a:p>
        </p:txBody>
      </p:sp>
      <p:sp>
        <p:nvSpPr>
          <p:cNvPr id="134" name="doorlopende leerlijn"/>
          <p:cNvSpPr txBox="1"/>
          <p:nvPr/>
        </p:nvSpPr>
        <p:spPr>
          <a:xfrm>
            <a:off x="6752153" y="5614469"/>
            <a:ext cx="3287832" cy="526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b">
            <a:normAutofit/>
          </a:bodyPr>
          <a:lstStyle>
            <a:lvl1pPr>
              <a:defRPr sz="2000" b="0">
                <a:latin typeface="Lemon/Milk"/>
                <a:ea typeface="Lemon/Milk"/>
                <a:cs typeface="Lemon/Milk"/>
                <a:sym typeface="Lemon/Milk"/>
              </a:defRPr>
            </a:lvl1pPr>
          </a:lstStyle>
          <a:p>
            <a:r>
              <a:rPr lang="nl-NL" sz="1406" dirty="0">
                <a:solidFill>
                  <a:schemeClr val="bg1"/>
                </a:solidFill>
                <a:latin typeface="Segoe UI Black" panose="020B0A02040204020203" pitchFamily="34" charset="0"/>
                <a:ea typeface="Segoe UI Black" panose="020B0A02040204020203" pitchFamily="34" charset="0"/>
              </a:rPr>
              <a:t>DOORLOPENDE LEERLIJN</a:t>
            </a:r>
            <a:endParaRPr sz="1406" dirty="0">
              <a:solidFill>
                <a:schemeClr val="bg1"/>
              </a:solidFill>
              <a:latin typeface="Segoe UI Black" panose="020B0A02040204020203" pitchFamily="34" charset="0"/>
              <a:ea typeface="Segoe UI Black" panose="020B0A02040204020203" pitchFamily="34" charset="0"/>
            </a:endParaRPr>
          </a:p>
        </p:txBody>
      </p:sp>
      <p:sp>
        <p:nvSpPr>
          <p:cNvPr id="135" name="ruimte voor ondernemendheid"/>
          <p:cNvSpPr txBox="1"/>
          <p:nvPr/>
        </p:nvSpPr>
        <p:spPr>
          <a:xfrm>
            <a:off x="85595" y="2371807"/>
            <a:ext cx="3287832" cy="526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b">
            <a:normAutofit/>
          </a:bodyPr>
          <a:lstStyle>
            <a:lvl1pPr>
              <a:defRPr sz="2000" b="0">
                <a:latin typeface="Lemon/Milk"/>
                <a:ea typeface="Lemon/Milk"/>
                <a:cs typeface="Lemon/Milk"/>
                <a:sym typeface="Lemon/Milk"/>
              </a:defRPr>
            </a:lvl1pPr>
          </a:lstStyle>
          <a:p>
            <a:r>
              <a:rPr lang="nl-NL" sz="1406" dirty="0">
                <a:solidFill>
                  <a:schemeClr val="bg1"/>
                </a:solidFill>
                <a:latin typeface="Segoe UI Black" panose="020B0A02040204020203" pitchFamily="34" charset="0"/>
                <a:ea typeface="Segoe UI Black" panose="020B0A02040204020203" pitchFamily="34" charset="0"/>
              </a:rPr>
              <a:t>RUIMTE VOOR ONDERNEMENDHEID</a:t>
            </a:r>
            <a:endParaRPr sz="1406" dirty="0">
              <a:solidFill>
                <a:schemeClr val="bg1"/>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2786835928"/>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1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1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advAuto="0"/>
      <p:bldP spid="129" grpId="0" animBg="1" advAuto="0"/>
      <p:bldP spid="130" grpId="0" animBg="1" advAuto="0"/>
      <p:bldP spid="131" grpId="0" animBg="1" advAuto="0"/>
      <p:bldP spid="132" grpId="0" animBg="1" advAuto="0"/>
      <p:bldP spid="133" grpId="0" animBg="1" advAuto="0"/>
      <p:bldP spid="134" grpId="0" animBg="1" advAuto="0"/>
      <p:bldP spid="135"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5305"/>
          <a:stretch/>
        </p:blipFill>
        <p:spPr>
          <a:xfrm>
            <a:off x="0" y="-50800"/>
            <a:ext cx="9144000" cy="6901656"/>
          </a:xfrm>
          <a:prstGeom prst="rect">
            <a:avLst/>
          </a:prstGeom>
        </p:spPr>
      </p:pic>
      <p:sp>
        <p:nvSpPr>
          <p:cNvPr id="7" name="Rectangle 6"/>
          <p:cNvSpPr/>
          <p:nvPr/>
        </p:nvSpPr>
        <p:spPr>
          <a:xfrm>
            <a:off x="-76203" y="6107224"/>
            <a:ext cx="9271000" cy="7507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Afbeelding 5" descr="kop nieuwsbrief 1_jpeg.jpg"/>
          <p:cNvPicPr>
            <a:picLocks noChangeAspect="1"/>
          </p:cNvPicPr>
          <p:nvPr/>
        </p:nvPicPr>
        <p:blipFill rotWithShape="1">
          <a:blip r:embed="rId4">
            <a:extLst>
              <a:ext uri="{28A0092B-C50C-407E-A947-70E740481C1C}">
                <a14:useLocalDpi xmlns:a14="http://schemas.microsoft.com/office/drawing/2010/main" val="0"/>
              </a:ext>
            </a:extLst>
          </a:blip>
          <a:srcRect t="21010" r="37979" b="11835"/>
          <a:stretch/>
        </p:blipFill>
        <p:spPr bwMode="auto">
          <a:xfrm>
            <a:off x="0" y="6107224"/>
            <a:ext cx="2978150" cy="72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898568" y="330546"/>
            <a:ext cx="3923211" cy="824860"/>
          </a:xfrm>
          <a:prstGeom prst="rect">
            <a:avLst/>
          </a:prstGeom>
          <a:solidFill>
            <a:srgbClr val="FFE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6"/>
          <p:cNvSpPr txBox="1">
            <a:spLocks/>
          </p:cNvSpPr>
          <p:nvPr/>
        </p:nvSpPr>
        <p:spPr bwMode="auto">
          <a:xfrm>
            <a:off x="4939302" y="161233"/>
            <a:ext cx="368218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7" charset="-128"/>
                <a:cs typeface="+mj-cs"/>
              </a:defRPr>
            </a:lvl1pPr>
            <a:lvl2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2pPr>
            <a:lvl3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3pPr>
            <a:lvl4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4pPr>
            <a:lvl5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defRPr>
            </a:lvl9pPr>
          </a:lstStyle>
          <a:p>
            <a:pPr algn="l"/>
            <a:r>
              <a:rPr lang="en-US" sz="3600" b="1" dirty="0">
                <a:solidFill>
                  <a:srgbClr val="FBC200"/>
                </a:solidFill>
              </a:rPr>
              <a:t>Charlotte</a:t>
            </a:r>
          </a:p>
        </p:txBody>
      </p:sp>
    </p:spTree>
    <p:extLst>
      <p:ext uri="{BB962C8B-B14F-4D97-AF65-F5344CB8AC3E}">
        <p14:creationId xmlns:p14="http://schemas.microsoft.com/office/powerpoint/2010/main" val="3617300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0322"/>
          <a:stretch/>
        </p:blipFill>
        <p:spPr>
          <a:xfrm flipH="1">
            <a:off x="0" y="0"/>
            <a:ext cx="9144000" cy="6156960"/>
          </a:xfrm>
          <a:prstGeom prst="rect">
            <a:avLst/>
          </a:prstGeom>
        </p:spPr>
      </p:pic>
      <p:pic>
        <p:nvPicPr>
          <p:cNvPr id="7" name="Afbeelding 5" descr="kop nieuwsbrief 1_jpeg.jpg"/>
          <p:cNvPicPr>
            <a:picLocks noChangeAspect="1"/>
          </p:cNvPicPr>
          <p:nvPr/>
        </p:nvPicPr>
        <p:blipFill rotWithShape="1">
          <a:blip r:embed="rId4">
            <a:extLst>
              <a:ext uri="{28A0092B-C50C-407E-A947-70E740481C1C}">
                <a14:useLocalDpi xmlns:a14="http://schemas.microsoft.com/office/drawing/2010/main" val="0"/>
              </a:ext>
            </a:extLst>
          </a:blip>
          <a:srcRect t="21010" r="37979" b="11835"/>
          <a:stretch/>
        </p:blipFill>
        <p:spPr bwMode="auto">
          <a:xfrm>
            <a:off x="0" y="6129867"/>
            <a:ext cx="2978150" cy="72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vak 3">
            <a:extLst>
              <a:ext uri="{FF2B5EF4-FFF2-40B4-BE49-F238E27FC236}">
                <a16:creationId xmlns:a16="http://schemas.microsoft.com/office/drawing/2014/main" id="{F7C0FFA6-0844-4DE7-8BC4-6E998671D510}"/>
              </a:ext>
            </a:extLst>
          </p:cNvPr>
          <p:cNvSpPr txBox="1"/>
          <p:nvPr/>
        </p:nvSpPr>
        <p:spPr>
          <a:xfrm>
            <a:off x="2978150" y="208688"/>
            <a:ext cx="6165850" cy="4154984"/>
          </a:xfrm>
          <a:prstGeom prst="rect">
            <a:avLst/>
          </a:prstGeom>
          <a:solidFill>
            <a:srgbClr val="FFFF00">
              <a:alpha val="32000"/>
            </a:srgbClr>
          </a:solidFill>
          <a:effectLst>
            <a:softEdge rad="50800"/>
          </a:effectLst>
        </p:spPr>
        <p:txBody>
          <a:bodyPr wrap="square" rtlCol="0">
            <a:spAutoFit/>
          </a:bodyPr>
          <a:lstStyle/>
          <a:p>
            <a:pPr algn="r"/>
            <a:r>
              <a:rPr lang="nl-NL" sz="2400" b="1" dirty="0">
                <a:latin typeface="Segoe UI Light" panose="020B0502040204020203" pitchFamily="34" charset="0"/>
                <a:cs typeface="Segoe UI Light" panose="020B0502040204020203" pitchFamily="34" charset="0"/>
              </a:rPr>
              <a:t>Wat je geeft, krijg je terug</a:t>
            </a:r>
            <a:r>
              <a:rPr lang="nl-NL" sz="2400" dirty="0">
                <a:latin typeface="Segoe UI Light" panose="020B0502040204020203" pitchFamily="34" charset="0"/>
                <a:cs typeface="Segoe UI Light" panose="020B0502040204020203" pitchFamily="34" charset="0"/>
              </a:rPr>
              <a:t>.</a:t>
            </a:r>
          </a:p>
          <a:p>
            <a:pPr algn="r"/>
            <a:endParaRPr lang="nl-NL" sz="2400" dirty="0">
              <a:latin typeface="Segoe UI Light" panose="020B0502040204020203" pitchFamily="34" charset="0"/>
              <a:cs typeface="Segoe UI Light" panose="020B0502040204020203" pitchFamily="34" charset="0"/>
            </a:endParaRPr>
          </a:p>
          <a:p>
            <a:pPr marL="342900" indent="-342900" algn="r">
              <a:buFont typeface="Arial" panose="020B0604020202020204" pitchFamily="34" charset="0"/>
              <a:buChar char="•"/>
            </a:pPr>
            <a:r>
              <a:rPr lang="nl-NL" sz="2400" dirty="0">
                <a:latin typeface="Segoe UI Light" panose="020B0502040204020203" pitchFamily="34" charset="0"/>
                <a:cs typeface="Segoe UI Light" panose="020B0502040204020203" pitchFamily="34" charset="0"/>
              </a:rPr>
              <a:t>Ondernemend Onderwijs als </a:t>
            </a:r>
            <a:r>
              <a:rPr lang="nl-NL" sz="2400" b="1" dirty="0">
                <a:latin typeface="Segoe UI Light" panose="020B0502040204020203" pitchFamily="34" charset="0"/>
                <a:cs typeface="Segoe UI Light" panose="020B0502040204020203" pitchFamily="34" charset="0"/>
              </a:rPr>
              <a:t>katalysator</a:t>
            </a:r>
          </a:p>
          <a:p>
            <a:pPr algn="r"/>
            <a:endParaRPr lang="nl-NL" sz="2400" dirty="0">
              <a:latin typeface="Segoe UI Light" panose="020B0502040204020203" pitchFamily="34" charset="0"/>
              <a:cs typeface="Segoe UI Light" panose="020B0502040204020203" pitchFamily="34" charset="0"/>
            </a:endParaRPr>
          </a:p>
          <a:p>
            <a:pPr marL="342900" indent="-342900" algn="r">
              <a:buFont typeface="Arial" panose="020B0604020202020204" pitchFamily="34" charset="0"/>
              <a:buChar char="•"/>
            </a:pPr>
            <a:r>
              <a:rPr lang="nl-NL" sz="2400" b="1" dirty="0">
                <a:latin typeface="Segoe UI Light" panose="020B0502040204020203" pitchFamily="34" charset="0"/>
                <a:cs typeface="Segoe UI Light" panose="020B0502040204020203" pitchFamily="34" charset="0"/>
              </a:rPr>
              <a:t>Onderzoekend &amp; ontwerpend leren</a:t>
            </a:r>
            <a:r>
              <a:rPr lang="nl-NL" sz="2400" dirty="0">
                <a:latin typeface="Segoe UI Light" panose="020B0502040204020203" pitchFamily="34" charset="0"/>
                <a:cs typeface="Segoe UI Light" panose="020B0502040204020203" pitchFamily="34" charset="0"/>
              </a:rPr>
              <a:t>, </a:t>
            </a:r>
            <a:br>
              <a:rPr lang="nl-NL" sz="2400" dirty="0">
                <a:latin typeface="Segoe UI Light" panose="020B0502040204020203" pitchFamily="34" charset="0"/>
                <a:cs typeface="Segoe UI Light" panose="020B0502040204020203" pitchFamily="34" charset="0"/>
              </a:rPr>
            </a:br>
            <a:r>
              <a:rPr lang="nl-NL" sz="2400" dirty="0">
                <a:latin typeface="Segoe UI Light" panose="020B0502040204020203" pitchFamily="34" charset="0"/>
                <a:cs typeface="Segoe UI Light" panose="020B0502040204020203" pitchFamily="34" charset="0"/>
              </a:rPr>
              <a:t>schoolplein van de toekomst</a:t>
            </a:r>
          </a:p>
          <a:p>
            <a:pPr algn="r"/>
            <a:endParaRPr lang="nl-NL" sz="2400" dirty="0">
              <a:latin typeface="Segoe UI Light" panose="020B0502040204020203" pitchFamily="34" charset="0"/>
              <a:cs typeface="Segoe UI Light" panose="020B0502040204020203" pitchFamily="34" charset="0"/>
            </a:endParaRPr>
          </a:p>
          <a:p>
            <a:pPr marL="342900" indent="-342900" algn="r">
              <a:buFont typeface="Arial" panose="020B0604020202020204" pitchFamily="34" charset="0"/>
              <a:buChar char="•"/>
            </a:pPr>
            <a:r>
              <a:rPr lang="nl-NL" sz="2400" b="1" dirty="0" err="1">
                <a:latin typeface="Segoe UI Light" panose="020B0502040204020203" pitchFamily="34" charset="0"/>
                <a:cs typeface="Segoe UI Light" panose="020B0502040204020203" pitchFamily="34" charset="0"/>
              </a:rPr>
              <a:t>Personalized</a:t>
            </a:r>
            <a:r>
              <a:rPr lang="nl-NL" sz="2400" b="1" dirty="0">
                <a:latin typeface="Segoe UI Light" panose="020B0502040204020203" pitchFamily="34" charset="0"/>
                <a:cs typeface="Segoe UI Light" panose="020B0502040204020203" pitchFamily="34" charset="0"/>
              </a:rPr>
              <a:t> </a:t>
            </a:r>
            <a:r>
              <a:rPr lang="nl-NL" sz="2400" b="1" dirty="0" err="1">
                <a:latin typeface="Segoe UI Light" panose="020B0502040204020203" pitchFamily="34" charset="0"/>
                <a:cs typeface="Segoe UI Light" panose="020B0502040204020203" pitchFamily="34" charset="0"/>
              </a:rPr>
              <a:t>learning</a:t>
            </a:r>
            <a:r>
              <a:rPr lang="nl-NL" sz="2400" dirty="0">
                <a:latin typeface="Segoe UI Light" panose="020B0502040204020203" pitchFamily="34" charset="0"/>
                <a:cs typeface="Segoe UI Light" panose="020B0502040204020203" pitchFamily="34" charset="0"/>
              </a:rPr>
              <a:t>: het goede voorbeeld geven</a:t>
            </a:r>
          </a:p>
          <a:p>
            <a:pPr marL="342900" indent="-342900" algn="r">
              <a:buFont typeface="Arial" panose="020B0604020202020204" pitchFamily="34" charset="0"/>
              <a:buChar char="•"/>
            </a:pPr>
            <a:endParaRPr lang="nl-NL" sz="2400" dirty="0">
              <a:latin typeface="Segoe UI Light" panose="020B0502040204020203" pitchFamily="34" charset="0"/>
              <a:cs typeface="Segoe UI Light" panose="020B0502040204020203" pitchFamily="34" charset="0"/>
            </a:endParaRPr>
          </a:p>
          <a:p>
            <a:pPr marL="342900" indent="-342900" algn="r">
              <a:buFont typeface="Arial" panose="020B0604020202020204" pitchFamily="34" charset="0"/>
              <a:buChar char="•"/>
            </a:pPr>
            <a:r>
              <a:rPr lang="nl-NL" sz="2400" b="1" dirty="0">
                <a:latin typeface="Segoe UI Light" panose="020B0502040204020203" pitchFamily="34" charset="0"/>
                <a:cs typeface="Segoe UI Light" panose="020B0502040204020203" pitchFamily="34" charset="0"/>
              </a:rPr>
              <a:t>Buitenschool, </a:t>
            </a:r>
            <a:r>
              <a:rPr lang="nl-NL" sz="2400" dirty="0">
                <a:latin typeface="Segoe UI Light" panose="020B0502040204020203" pitchFamily="34" charset="0"/>
                <a:cs typeface="Segoe UI Light" panose="020B0502040204020203" pitchFamily="34" charset="0"/>
              </a:rPr>
              <a:t>echt natuurlijk leren</a:t>
            </a:r>
          </a:p>
        </p:txBody>
      </p:sp>
    </p:spTree>
    <p:extLst>
      <p:ext uri="{BB962C8B-B14F-4D97-AF65-F5344CB8AC3E}">
        <p14:creationId xmlns:p14="http://schemas.microsoft.com/office/powerpoint/2010/main" val="6162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500"/>
                                        <p:tgtEl>
                                          <p:spTgt spid="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fade">
                                      <p:cBhvr>
                                        <p:cTn id="24" dur="500"/>
                                        <p:tgtEl>
                                          <p:spTgt spid="4">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animEffect transition="in" filter="fade">
                                      <p:cBhvr>
                                        <p:cTn id="29"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2169"/>
            <a:ext cx="6858000" cy="6858000"/>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270"/>
          <a:stretch/>
        </p:blipFill>
        <p:spPr>
          <a:xfrm>
            <a:off x="2647406" y="-721283"/>
            <a:ext cx="6496594" cy="6858000"/>
          </a:xfrm>
          <a:prstGeom prst="rect">
            <a:avLst/>
          </a:prstGeom>
        </p:spPr>
      </p:pic>
      <p:sp>
        <p:nvSpPr>
          <p:cNvPr id="7" name="Rectangle 6"/>
          <p:cNvSpPr/>
          <p:nvPr/>
        </p:nvSpPr>
        <p:spPr>
          <a:xfrm>
            <a:off x="498316" y="567586"/>
            <a:ext cx="3717424" cy="5568813"/>
          </a:xfrm>
          <a:prstGeom prst="rect">
            <a:avLst/>
          </a:prstGeom>
          <a:solidFill>
            <a:srgbClr val="FFE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70" name="Titel 1"/>
          <p:cNvSpPr>
            <a:spLocks noGrp="1"/>
          </p:cNvSpPr>
          <p:nvPr>
            <p:ph type="title"/>
          </p:nvPr>
        </p:nvSpPr>
        <p:spPr>
          <a:xfrm>
            <a:off x="640080" y="567586"/>
            <a:ext cx="8229600" cy="1143000"/>
          </a:xfrm>
        </p:spPr>
        <p:txBody>
          <a:bodyPr/>
          <a:lstStyle/>
          <a:p>
            <a:pPr algn="l" eaLnBrk="1" hangingPunct="1"/>
            <a:r>
              <a:rPr lang="nl-NL" altLang="nl-NL" sz="3600" b="1" dirty="0">
                <a:solidFill>
                  <a:srgbClr val="365E92"/>
                </a:solidFill>
                <a:ea typeface="ＭＳ Ｐゴシック" panose="020B0600070205080204" pitchFamily="34" charset="-128"/>
              </a:rPr>
              <a:t>Transfer </a:t>
            </a:r>
            <a:br>
              <a:rPr lang="nl-NL" altLang="nl-NL" sz="3600" b="1" dirty="0">
                <a:solidFill>
                  <a:srgbClr val="365E92"/>
                </a:solidFill>
                <a:ea typeface="ＭＳ Ｐゴシック" panose="020B0600070205080204" pitchFamily="34" charset="-128"/>
              </a:rPr>
            </a:br>
            <a:r>
              <a:rPr lang="nl-NL" altLang="nl-NL" sz="3600" b="1" dirty="0">
                <a:solidFill>
                  <a:srgbClr val="365E92"/>
                </a:solidFill>
                <a:ea typeface="ＭＳ Ｐゴシック" panose="020B0600070205080204" pitchFamily="34" charset="-128"/>
              </a:rPr>
              <a:t>&amp; afspraken</a:t>
            </a:r>
          </a:p>
        </p:txBody>
      </p:sp>
      <p:pic>
        <p:nvPicPr>
          <p:cNvPr id="5" name="Afbeelding 5" descr="kop nieuwsbrief 1_jpeg.jpg"/>
          <p:cNvPicPr>
            <a:picLocks noChangeAspect="1"/>
          </p:cNvPicPr>
          <p:nvPr/>
        </p:nvPicPr>
        <p:blipFill rotWithShape="1">
          <a:blip r:embed="rId4">
            <a:extLst>
              <a:ext uri="{28A0092B-C50C-407E-A947-70E740481C1C}">
                <a14:useLocalDpi xmlns:a14="http://schemas.microsoft.com/office/drawing/2010/main" val="0"/>
              </a:ext>
            </a:extLst>
          </a:blip>
          <a:srcRect t="21010" r="37979" b="11835"/>
          <a:stretch/>
        </p:blipFill>
        <p:spPr bwMode="auto">
          <a:xfrm>
            <a:off x="0" y="6129867"/>
            <a:ext cx="2978150" cy="72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488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395573" cy="6252754"/>
          </a:xfrm>
          <a:prstGeom prst="rect">
            <a:avLst/>
          </a:prstGeom>
        </p:spPr>
      </p:pic>
      <p:sp>
        <p:nvSpPr>
          <p:cNvPr id="7" name="Rectangle 6"/>
          <p:cNvSpPr/>
          <p:nvPr/>
        </p:nvSpPr>
        <p:spPr>
          <a:xfrm>
            <a:off x="-76204" y="6107224"/>
            <a:ext cx="9471775" cy="7507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Afbeelding 5" descr="kop nieuwsbrief 1_jpeg.jpg"/>
          <p:cNvPicPr>
            <a:picLocks noChangeAspect="1"/>
          </p:cNvPicPr>
          <p:nvPr/>
        </p:nvPicPr>
        <p:blipFill rotWithShape="1">
          <a:blip r:embed="rId4">
            <a:extLst>
              <a:ext uri="{28A0092B-C50C-407E-A947-70E740481C1C}">
                <a14:useLocalDpi xmlns:a14="http://schemas.microsoft.com/office/drawing/2010/main" val="0"/>
              </a:ext>
            </a:extLst>
          </a:blip>
          <a:srcRect t="21010" r="37979" b="11835"/>
          <a:stretch/>
        </p:blipFill>
        <p:spPr bwMode="auto">
          <a:xfrm>
            <a:off x="0" y="6107224"/>
            <a:ext cx="2978150" cy="72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98316" y="489208"/>
            <a:ext cx="3923211" cy="4570475"/>
          </a:xfrm>
          <a:prstGeom prst="rect">
            <a:avLst/>
          </a:prstGeom>
          <a:solidFill>
            <a:srgbClr val="FFE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 name="Titel 1"/>
          <p:cNvSpPr>
            <a:spLocks noGrp="1"/>
          </p:cNvSpPr>
          <p:nvPr>
            <p:ph type="title"/>
          </p:nvPr>
        </p:nvSpPr>
        <p:spPr>
          <a:xfrm>
            <a:off x="567988" y="274638"/>
            <a:ext cx="8229600" cy="1143000"/>
          </a:xfrm>
        </p:spPr>
        <p:txBody>
          <a:bodyPr/>
          <a:lstStyle/>
          <a:p>
            <a:pPr algn="l" eaLnBrk="1" hangingPunct="1"/>
            <a:r>
              <a:rPr lang="nl-NL" altLang="nl-NL" sz="3600" b="1" dirty="0">
                <a:solidFill>
                  <a:srgbClr val="FBC200"/>
                </a:solidFill>
                <a:ea typeface="ＭＳ Ｐゴシック" panose="020B0600070205080204" pitchFamily="34" charset="-128"/>
              </a:rPr>
              <a:t>Vieren!</a:t>
            </a:r>
          </a:p>
        </p:txBody>
      </p:sp>
      <p:sp>
        <p:nvSpPr>
          <p:cNvPr id="8195" name="Tijdelijke aanduiding voor inhoud 5"/>
          <p:cNvSpPr>
            <a:spLocks noGrp="1"/>
          </p:cNvSpPr>
          <p:nvPr>
            <p:ph idx="1"/>
          </p:nvPr>
        </p:nvSpPr>
        <p:spPr>
          <a:xfrm>
            <a:off x="617813" y="1301543"/>
            <a:ext cx="3803714" cy="2578100"/>
          </a:xfrm>
        </p:spPr>
        <p:txBody>
          <a:bodyPr/>
          <a:lstStyle/>
          <a:p>
            <a:pPr marL="0" indent="0">
              <a:buNone/>
            </a:pPr>
            <a:r>
              <a:rPr lang="nl-NL" dirty="0"/>
              <a:t>Samenvatting, felicitaties en bedankjes en toast op de student-medewerkers</a:t>
            </a:r>
            <a:endParaRPr lang="nl-NL" altLang="nl-NL" sz="2400" dirty="0">
              <a:ea typeface="ＭＳ Ｐゴシック" panose="020B0600070205080204" pitchFamily="34"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83" y="3484"/>
            <a:ext cx="6143897" cy="614389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9266" y="0"/>
            <a:ext cx="6143897" cy="6143897"/>
          </a:xfrm>
          <a:prstGeom prst="rect">
            <a:avLst/>
          </a:prstGeom>
        </p:spPr>
      </p:pic>
      <p:sp>
        <p:nvSpPr>
          <p:cNvPr id="8" name="Rectangle 7"/>
          <p:cNvSpPr/>
          <p:nvPr/>
        </p:nvSpPr>
        <p:spPr>
          <a:xfrm>
            <a:off x="-76204" y="6107224"/>
            <a:ext cx="9471775" cy="7507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81496" y="3329986"/>
            <a:ext cx="4178187" cy="2586501"/>
          </a:xfrm>
          <a:prstGeom prst="rect">
            <a:avLst/>
          </a:prstGeom>
          <a:solidFill>
            <a:srgbClr val="FFE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Titel 1"/>
          <p:cNvSpPr>
            <a:spLocks noGrp="1"/>
          </p:cNvSpPr>
          <p:nvPr>
            <p:ph type="title"/>
          </p:nvPr>
        </p:nvSpPr>
        <p:spPr>
          <a:xfrm>
            <a:off x="585999" y="4051736"/>
            <a:ext cx="8229600" cy="1143000"/>
          </a:xfrm>
        </p:spPr>
        <p:txBody>
          <a:bodyPr/>
          <a:lstStyle/>
          <a:p>
            <a:pPr algn="l" eaLnBrk="1" hangingPunct="1"/>
            <a:r>
              <a:rPr lang="nl-NL" altLang="nl-NL" sz="3600" dirty="0">
                <a:solidFill>
                  <a:srgbClr val="FFC000"/>
                </a:solidFill>
                <a:ea typeface="ＭＳ Ｐゴシック" panose="020B0600070205080204" pitchFamily="34" charset="-128"/>
              </a:rPr>
              <a:t>Napraten, </a:t>
            </a:r>
            <a:br>
              <a:rPr lang="nl-NL" altLang="nl-NL" sz="3600" dirty="0">
                <a:solidFill>
                  <a:srgbClr val="FFC000"/>
                </a:solidFill>
                <a:ea typeface="ＭＳ Ｐゴシック" panose="020B0600070205080204" pitchFamily="34" charset="-128"/>
              </a:rPr>
            </a:br>
            <a:r>
              <a:rPr lang="nl-NL" altLang="nl-NL" sz="3600" dirty="0">
                <a:solidFill>
                  <a:srgbClr val="FFC000"/>
                </a:solidFill>
                <a:ea typeface="ＭＳ Ｐゴシック" panose="020B0600070205080204" pitchFamily="34" charset="-128"/>
              </a:rPr>
              <a:t>netwerken,</a:t>
            </a:r>
            <a:br>
              <a:rPr lang="nl-NL" altLang="nl-NL" sz="3600" dirty="0">
                <a:solidFill>
                  <a:srgbClr val="FFC000"/>
                </a:solidFill>
                <a:ea typeface="ＭＳ Ｐゴシック" panose="020B0600070205080204" pitchFamily="34" charset="-128"/>
              </a:rPr>
            </a:br>
            <a:r>
              <a:rPr lang="nl-NL" altLang="nl-NL" sz="3600" dirty="0">
                <a:solidFill>
                  <a:srgbClr val="FFC000"/>
                </a:solidFill>
                <a:ea typeface="ＭＳ Ｐゴシック" panose="020B0600070205080204" pitchFamily="34" charset="-128"/>
              </a:rPr>
              <a:t>nagenieten</a:t>
            </a:r>
          </a:p>
        </p:txBody>
      </p:sp>
      <p:pic>
        <p:nvPicPr>
          <p:cNvPr id="5" name="Afbeelding 5" descr="kop nieuwsbrief 1_jpeg.jpg"/>
          <p:cNvPicPr>
            <a:picLocks noChangeAspect="1"/>
          </p:cNvPicPr>
          <p:nvPr/>
        </p:nvPicPr>
        <p:blipFill rotWithShape="1">
          <a:blip r:embed="rId4">
            <a:extLst>
              <a:ext uri="{28A0092B-C50C-407E-A947-70E740481C1C}">
                <a14:useLocalDpi xmlns:a14="http://schemas.microsoft.com/office/drawing/2010/main" val="0"/>
              </a:ext>
            </a:extLst>
          </a:blip>
          <a:srcRect t="21010" r="37979" b="11835"/>
          <a:stretch/>
        </p:blipFill>
        <p:spPr bwMode="auto">
          <a:xfrm>
            <a:off x="0" y="6107224"/>
            <a:ext cx="2978150" cy="72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5" descr="kop nieuwsbrief 1_jpeg.jpg"/>
          <p:cNvPicPr>
            <a:picLocks noChangeAspect="1"/>
          </p:cNvPicPr>
          <p:nvPr/>
        </p:nvPicPr>
        <p:blipFill rotWithShape="1">
          <a:blip r:embed="rId3">
            <a:extLst>
              <a:ext uri="{28A0092B-C50C-407E-A947-70E740481C1C}">
                <a14:useLocalDpi xmlns:a14="http://schemas.microsoft.com/office/drawing/2010/main" val="0"/>
              </a:ext>
            </a:extLst>
          </a:blip>
          <a:srcRect t="21010" r="37979" b="11835"/>
          <a:stretch/>
        </p:blipFill>
        <p:spPr bwMode="auto">
          <a:xfrm>
            <a:off x="3082925" y="6093281"/>
            <a:ext cx="2978150" cy="72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6"/>
          <p:cNvSpPr txBox="1">
            <a:spLocks/>
          </p:cNvSpPr>
          <p:nvPr/>
        </p:nvSpPr>
        <p:spPr bwMode="auto">
          <a:xfrm>
            <a:off x="3033967" y="-58047"/>
            <a:ext cx="2772332"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7" charset="-128"/>
                <a:cs typeface="+mj-cs"/>
              </a:defRPr>
            </a:lvl1pPr>
            <a:lvl2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2pPr>
            <a:lvl3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3pPr>
            <a:lvl4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4pPr>
            <a:lvl5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defRPr>
            </a:lvl9pPr>
          </a:lstStyle>
          <a:p>
            <a:pPr algn="l"/>
            <a:r>
              <a:rPr lang="en-US" sz="3600" b="1" dirty="0">
                <a:solidFill>
                  <a:srgbClr val="FBBA00"/>
                </a:solidFill>
              </a:rPr>
              <a:t>Wie </a:t>
            </a:r>
            <a:r>
              <a:rPr lang="en-US" sz="3600" b="1" dirty="0" err="1">
                <a:solidFill>
                  <a:srgbClr val="FBBA00"/>
                </a:solidFill>
              </a:rPr>
              <a:t>zijn</a:t>
            </a:r>
            <a:r>
              <a:rPr lang="en-US" sz="3600" b="1" dirty="0">
                <a:solidFill>
                  <a:srgbClr val="FBBA00"/>
                </a:solidFill>
              </a:rPr>
              <a:t> </a:t>
            </a:r>
            <a:r>
              <a:rPr lang="en-US" sz="3600" b="1" dirty="0" err="1">
                <a:solidFill>
                  <a:srgbClr val="FBBA00"/>
                </a:solidFill>
              </a:rPr>
              <a:t>wij</a:t>
            </a:r>
            <a:r>
              <a:rPr lang="en-US" sz="3600" b="1" dirty="0">
                <a:solidFill>
                  <a:srgbClr val="FBBA00"/>
                </a:solidFill>
              </a:rPr>
              <a:t>?</a:t>
            </a:r>
          </a:p>
        </p:txBody>
      </p:sp>
      <p:pic>
        <p:nvPicPr>
          <p:cNvPr id="10" name="Picture 9"/>
          <p:cNvPicPr>
            <a:picLocks noChangeAspect="1"/>
          </p:cNvPicPr>
          <p:nvPr/>
        </p:nvPicPr>
        <p:blipFill rotWithShape="1">
          <a:blip r:embed="rId4"/>
          <a:srcRect t="5692" b="23869"/>
          <a:stretch/>
        </p:blipFill>
        <p:spPr>
          <a:xfrm>
            <a:off x="7072527" y="4137633"/>
            <a:ext cx="2009370" cy="1972507"/>
          </a:xfrm>
          <a:prstGeom prst="ellipse">
            <a:avLst/>
          </a:prstGeom>
        </p:spPr>
      </p:pic>
      <p:pic>
        <p:nvPicPr>
          <p:cNvPr id="12" name="Picture 11"/>
          <p:cNvPicPr>
            <a:picLocks noChangeAspect="1"/>
          </p:cNvPicPr>
          <p:nvPr/>
        </p:nvPicPr>
        <p:blipFill rotWithShape="1">
          <a:blip r:embed="rId5"/>
          <a:srcRect l="22555" r="16387"/>
          <a:stretch/>
        </p:blipFill>
        <p:spPr>
          <a:xfrm>
            <a:off x="6896836" y="635110"/>
            <a:ext cx="2185061" cy="2055793"/>
          </a:xfrm>
          <a:prstGeom prst="ellipse">
            <a:avLst/>
          </a:prstGeom>
        </p:spPr>
      </p:pic>
      <p:sp>
        <p:nvSpPr>
          <p:cNvPr id="16" name="TextBox 15"/>
          <p:cNvSpPr txBox="1"/>
          <p:nvPr/>
        </p:nvSpPr>
        <p:spPr>
          <a:xfrm>
            <a:off x="-279990" y="2611040"/>
            <a:ext cx="2549888" cy="584775"/>
          </a:xfrm>
          <a:prstGeom prst="rect">
            <a:avLst/>
          </a:prstGeom>
          <a:noFill/>
        </p:spPr>
        <p:txBody>
          <a:bodyPr wrap="square" rtlCol="0">
            <a:spAutoFit/>
          </a:bodyPr>
          <a:lstStyle/>
          <a:p>
            <a:pPr algn="ctr"/>
            <a:r>
              <a:rPr lang="nl-NL" altLang="nl-NL" sz="1600" b="1" dirty="0">
                <a:latin typeface="+mn-lt"/>
              </a:rPr>
              <a:t>Bram van Eijndhoven</a:t>
            </a:r>
          </a:p>
          <a:p>
            <a:pPr algn="ctr"/>
            <a:r>
              <a:rPr lang="nl-NL" altLang="nl-NL" sz="1600" dirty="0">
                <a:latin typeface="+mn-lt"/>
              </a:rPr>
              <a:t>Journalistiek</a:t>
            </a:r>
          </a:p>
        </p:txBody>
      </p:sp>
      <p:sp>
        <p:nvSpPr>
          <p:cNvPr id="17" name="TextBox 16"/>
          <p:cNvSpPr txBox="1"/>
          <p:nvPr/>
        </p:nvSpPr>
        <p:spPr>
          <a:xfrm>
            <a:off x="7114225" y="3611728"/>
            <a:ext cx="1989917" cy="584775"/>
          </a:xfrm>
          <a:prstGeom prst="rect">
            <a:avLst/>
          </a:prstGeom>
          <a:noFill/>
        </p:spPr>
        <p:txBody>
          <a:bodyPr wrap="square" rtlCol="0">
            <a:spAutoFit/>
          </a:bodyPr>
          <a:lstStyle/>
          <a:p>
            <a:pPr algn="ctr"/>
            <a:r>
              <a:rPr lang="nl-NL" altLang="nl-NL" sz="1600" b="1" dirty="0">
                <a:latin typeface="+mn-lt"/>
              </a:rPr>
              <a:t>Charlotte Lubbes</a:t>
            </a:r>
            <a:endParaRPr lang="en-US" altLang="nl-NL" sz="1600" b="1" dirty="0">
              <a:latin typeface="+mn-lt"/>
            </a:endParaRPr>
          </a:p>
          <a:p>
            <a:pPr algn="ctr"/>
            <a:r>
              <a:rPr lang="en-US" altLang="nl-NL" sz="1600" dirty="0" err="1">
                <a:latin typeface="+mn-lt"/>
              </a:rPr>
              <a:t>Basisonderwijs</a:t>
            </a:r>
            <a:endParaRPr lang="en-US" altLang="nl-NL" sz="1600" dirty="0">
              <a:latin typeface="+mn-lt"/>
            </a:endParaRPr>
          </a:p>
        </p:txBody>
      </p:sp>
      <p:sp>
        <p:nvSpPr>
          <p:cNvPr id="18" name="TextBox 17"/>
          <p:cNvSpPr txBox="1"/>
          <p:nvPr/>
        </p:nvSpPr>
        <p:spPr>
          <a:xfrm>
            <a:off x="7157625" y="2605314"/>
            <a:ext cx="1965970" cy="1323439"/>
          </a:xfrm>
          <a:prstGeom prst="rect">
            <a:avLst/>
          </a:prstGeom>
          <a:noFill/>
        </p:spPr>
        <p:txBody>
          <a:bodyPr wrap="square" rtlCol="0">
            <a:spAutoFit/>
          </a:bodyPr>
          <a:lstStyle/>
          <a:p>
            <a:r>
              <a:rPr lang="nl-NL" altLang="nl-NL" sz="1600" b="1" dirty="0">
                <a:latin typeface="+mn-lt"/>
              </a:rPr>
              <a:t>Odilia Kerkhoven</a:t>
            </a:r>
          </a:p>
          <a:p>
            <a:r>
              <a:rPr lang="nl-NL" altLang="nl-NL" sz="1600" dirty="0">
                <a:latin typeface="+mn-lt"/>
              </a:rPr>
              <a:t>Business </a:t>
            </a:r>
            <a:r>
              <a:rPr lang="nl-NL" altLang="nl-NL" sz="1600" dirty="0" err="1">
                <a:latin typeface="+mn-lt"/>
              </a:rPr>
              <a:t>innovation</a:t>
            </a:r>
            <a:endParaRPr lang="nl-NL" altLang="nl-NL" sz="1600" dirty="0">
              <a:latin typeface="+mn-lt"/>
            </a:endParaRPr>
          </a:p>
          <a:p>
            <a:endParaRPr lang="nl-NL" altLang="nl-NL" sz="1600" dirty="0">
              <a:latin typeface="+mn-lt"/>
            </a:endParaRPr>
          </a:p>
          <a:p>
            <a:pPr algn="ctr"/>
            <a:endParaRPr lang="nl-NL" altLang="nl-NL" sz="1600" dirty="0">
              <a:latin typeface="+mn-lt"/>
            </a:endParaRPr>
          </a:p>
          <a:p>
            <a:endParaRPr lang="nl-NL" altLang="nl-NL" sz="1600" dirty="0">
              <a:latin typeface="+mn-lt"/>
            </a:endParaRPr>
          </a:p>
        </p:txBody>
      </p:sp>
      <p:pic>
        <p:nvPicPr>
          <p:cNvPr id="19" name="Picture 11">
            <a:extLst>
              <a:ext uri="{FF2B5EF4-FFF2-40B4-BE49-F238E27FC236}">
                <a16:creationId xmlns:a16="http://schemas.microsoft.com/office/drawing/2014/main" id="{92053E9F-459E-45ED-92E1-C682E13E5644}"/>
              </a:ext>
            </a:extLst>
          </p:cNvPr>
          <p:cNvPicPr>
            <a:picLocks noChangeAspect="1"/>
          </p:cNvPicPr>
          <p:nvPr/>
        </p:nvPicPr>
        <p:blipFill rotWithShape="1">
          <a:blip r:embed="rId6"/>
          <a:srcRect l="13706" r="26493"/>
          <a:stretch/>
        </p:blipFill>
        <p:spPr>
          <a:xfrm>
            <a:off x="62103" y="818916"/>
            <a:ext cx="1875006" cy="1801212"/>
          </a:xfrm>
          <a:prstGeom prst="ellipse">
            <a:avLst/>
          </a:prstGeom>
        </p:spPr>
      </p:pic>
      <p:sp>
        <p:nvSpPr>
          <p:cNvPr id="15" name="TextBox 16">
            <a:extLst>
              <a:ext uri="{FF2B5EF4-FFF2-40B4-BE49-F238E27FC236}">
                <a16:creationId xmlns:a16="http://schemas.microsoft.com/office/drawing/2014/main" id="{B6906DFA-F10A-445C-B0EF-7B81A1294CBD}"/>
              </a:ext>
            </a:extLst>
          </p:cNvPr>
          <p:cNvSpPr txBox="1"/>
          <p:nvPr/>
        </p:nvSpPr>
        <p:spPr>
          <a:xfrm>
            <a:off x="2608405" y="3586382"/>
            <a:ext cx="3930732" cy="584775"/>
          </a:xfrm>
          <a:prstGeom prst="rect">
            <a:avLst/>
          </a:prstGeom>
          <a:noFill/>
        </p:spPr>
        <p:txBody>
          <a:bodyPr wrap="square" rtlCol="0">
            <a:spAutoFit/>
          </a:bodyPr>
          <a:lstStyle/>
          <a:p>
            <a:pPr algn="ctr"/>
            <a:r>
              <a:rPr lang="nl-NL" altLang="nl-NL" sz="1600" b="1" dirty="0">
                <a:latin typeface="+mn-lt"/>
              </a:rPr>
              <a:t>Lucas Artist</a:t>
            </a:r>
          </a:p>
          <a:p>
            <a:pPr algn="ctr"/>
            <a:r>
              <a:rPr lang="nl-NL" altLang="nl-NL" sz="1600" dirty="0" err="1">
                <a:latin typeface="+mn-lt"/>
              </a:rPr>
              <a:t>Bonafideel</a:t>
            </a:r>
            <a:r>
              <a:rPr lang="nl-NL" altLang="nl-NL" sz="1600" dirty="0">
                <a:latin typeface="+mn-lt"/>
              </a:rPr>
              <a:t>, gratis hulp</a:t>
            </a:r>
            <a:endParaRPr lang="en-US" altLang="nl-NL" sz="1600" dirty="0">
              <a:latin typeface="+mn-lt"/>
            </a:endParaRPr>
          </a:p>
        </p:txBody>
      </p:sp>
      <p:sp>
        <p:nvSpPr>
          <p:cNvPr id="20" name="TextBox 16">
            <a:extLst>
              <a:ext uri="{FF2B5EF4-FFF2-40B4-BE49-F238E27FC236}">
                <a16:creationId xmlns:a16="http://schemas.microsoft.com/office/drawing/2014/main" id="{F92395AE-A1B5-4C75-B4B8-8C03DE913EF9}"/>
              </a:ext>
            </a:extLst>
          </p:cNvPr>
          <p:cNvSpPr txBox="1"/>
          <p:nvPr/>
        </p:nvSpPr>
        <p:spPr>
          <a:xfrm>
            <a:off x="3516328" y="2655515"/>
            <a:ext cx="1989917" cy="584775"/>
          </a:xfrm>
          <a:prstGeom prst="rect">
            <a:avLst/>
          </a:prstGeom>
          <a:noFill/>
        </p:spPr>
        <p:txBody>
          <a:bodyPr wrap="square" rtlCol="0">
            <a:spAutoFit/>
          </a:bodyPr>
          <a:lstStyle/>
          <a:p>
            <a:pPr algn="ctr"/>
            <a:r>
              <a:rPr lang="nl-NL" altLang="nl-NL" sz="1600" b="1" dirty="0">
                <a:latin typeface="+mn-lt"/>
              </a:rPr>
              <a:t>Pepijn Giesbers</a:t>
            </a:r>
          </a:p>
          <a:p>
            <a:pPr algn="ctr"/>
            <a:r>
              <a:rPr lang="nl-NL" altLang="nl-NL" sz="1600" dirty="0" err="1">
                <a:latin typeface="+mn-lt"/>
              </a:rPr>
              <a:t>Social</a:t>
            </a:r>
            <a:r>
              <a:rPr lang="nl-NL" altLang="nl-NL" sz="1600" dirty="0">
                <a:latin typeface="+mn-lt"/>
              </a:rPr>
              <a:t> studies</a:t>
            </a:r>
            <a:endParaRPr lang="en-US" altLang="nl-NL" sz="1600" dirty="0">
              <a:latin typeface="+mn-lt"/>
            </a:endParaRPr>
          </a:p>
        </p:txBody>
      </p:sp>
      <p:sp>
        <p:nvSpPr>
          <p:cNvPr id="23" name="TextBox 16">
            <a:extLst>
              <a:ext uri="{FF2B5EF4-FFF2-40B4-BE49-F238E27FC236}">
                <a16:creationId xmlns:a16="http://schemas.microsoft.com/office/drawing/2014/main" id="{9AC6928D-3279-4794-86ED-D9F0DA4A9B51}"/>
              </a:ext>
            </a:extLst>
          </p:cNvPr>
          <p:cNvSpPr txBox="1"/>
          <p:nvPr/>
        </p:nvSpPr>
        <p:spPr>
          <a:xfrm>
            <a:off x="0" y="3598769"/>
            <a:ext cx="1989917" cy="584775"/>
          </a:xfrm>
          <a:prstGeom prst="rect">
            <a:avLst/>
          </a:prstGeom>
          <a:noFill/>
        </p:spPr>
        <p:txBody>
          <a:bodyPr wrap="square" rtlCol="0">
            <a:spAutoFit/>
          </a:bodyPr>
          <a:lstStyle/>
          <a:p>
            <a:pPr algn="ctr"/>
            <a:r>
              <a:rPr lang="nl-NL" altLang="nl-NL" sz="1600" b="1" dirty="0" err="1">
                <a:latin typeface="+mn-lt"/>
              </a:rPr>
              <a:t>Apolline</a:t>
            </a:r>
            <a:r>
              <a:rPr lang="nl-NL" altLang="nl-NL" sz="1600" b="1" dirty="0">
                <a:latin typeface="+mn-lt"/>
              </a:rPr>
              <a:t> Mol</a:t>
            </a:r>
          </a:p>
          <a:p>
            <a:pPr algn="ctr"/>
            <a:r>
              <a:rPr lang="nl-NL" altLang="nl-NL" sz="1600" dirty="0">
                <a:latin typeface="+mn-lt"/>
              </a:rPr>
              <a:t>Basisonderwijs</a:t>
            </a:r>
            <a:endParaRPr lang="en-US" altLang="nl-NL" sz="1600" dirty="0">
              <a:latin typeface="+mn-lt"/>
            </a:endParaRPr>
          </a:p>
        </p:txBody>
      </p:sp>
      <p:pic>
        <p:nvPicPr>
          <p:cNvPr id="24" name="Picture 11">
            <a:extLst>
              <a:ext uri="{FF2B5EF4-FFF2-40B4-BE49-F238E27FC236}">
                <a16:creationId xmlns:a16="http://schemas.microsoft.com/office/drawing/2014/main" id="{2BFEBF02-5B54-4301-B0D0-67D67667997D}"/>
              </a:ext>
            </a:extLst>
          </p:cNvPr>
          <p:cNvPicPr>
            <a:picLocks noChangeAspect="1"/>
          </p:cNvPicPr>
          <p:nvPr/>
        </p:nvPicPr>
        <p:blipFill rotWithShape="1">
          <a:blip r:embed="rId7"/>
          <a:srcRect l="7167" r="35453"/>
          <a:stretch/>
        </p:blipFill>
        <p:spPr>
          <a:xfrm>
            <a:off x="3579541" y="4133573"/>
            <a:ext cx="1971356" cy="1973651"/>
          </a:xfrm>
          <a:prstGeom prst="ellipse">
            <a:avLst/>
          </a:prstGeom>
        </p:spPr>
      </p:pic>
      <p:pic>
        <p:nvPicPr>
          <p:cNvPr id="26" name="Picture 11">
            <a:extLst>
              <a:ext uri="{FF2B5EF4-FFF2-40B4-BE49-F238E27FC236}">
                <a16:creationId xmlns:a16="http://schemas.microsoft.com/office/drawing/2014/main" id="{AB60C2A0-9D40-4FF4-B313-CDEB1A47ACE9}"/>
              </a:ext>
            </a:extLst>
          </p:cNvPr>
          <p:cNvPicPr>
            <a:picLocks noChangeAspect="1"/>
          </p:cNvPicPr>
          <p:nvPr/>
        </p:nvPicPr>
        <p:blipFill rotWithShape="1">
          <a:blip r:embed="rId8"/>
          <a:srcRect l="20653" r="23255"/>
          <a:stretch/>
        </p:blipFill>
        <p:spPr>
          <a:xfrm>
            <a:off x="3542192" y="670497"/>
            <a:ext cx="1938190" cy="1985018"/>
          </a:xfrm>
          <a:prstGeom prst="ellipse">
            <a:avLst/>
          </a:prstGeom>
        </p:spPr>
      </p:pic>
      <p:pic>
        <p:nvPicPr>
          <p:cNvPr id="27" name="Picture 1">
            <a:extLst>
              <a:ext uri="{FF2B5EF4-FFF2-40B4-BE49-F238E27FC236}">
                <a16:creationId xmlns:a16="http://schemas.microsoft.com/office/drawing/2014/main" id="{944AED0C-90A4-4134-94E6-E8FF3B347BEF}"/>
              </a:ext>
            </a:extLst>
          </p:cNvPr>
          <p:cNvPicPr>
            <a:picLocks noChangeAspect="1"/>
          </p:cNvPicPr>
          <p:nvPr/>
        </p:nvPicPr>
        <p:blipFill rotWithShape="1">
          <a:blip r:embed="rId9">
            <a:extLst>
              <a:ext uri="{28A0092B-C50C-407E-A947-70E740481C1C}">
                <a14:useLocalDpi xmlns:a14="http://schemas.microsoft.com/office/drawing/2010/main" val="0"/>
              </a:ext>
            </a:extLst>
          </a:blip>
          <a:srcRect l="6621" t="6621" r="119" b="32725"/>
          <a:stretch/>
        </p:blipFill>
        <p:spPr>
          <a:xfrm>
            <a:off x="62103" y="4173081"/>
            <a:ext cx="1995808" cy="1976625"/>
          </a:xfrm>
          <a:prstGeom prst="ellipse">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5305"/>
          <a:stretch/>
        </p:blipFill>
        <p:spPr>
          <a:xfrm>
            <a:off x="0" y="-50800"/>
            <a:ext cx="9144000" cy="6901656"/>
          </a:xfrm>
          <a:prstGeom prst="rect">
            <a:avLst/>
          </a:prstGeom>
        </p:spPr>
      </p:pic>
      <p:sp>
        <p:nvSpPr>
          <p:cNvPr id="7" name="Rectangle 6"/>
          <p:cNvSpPr/>
          <p:nvPr/>
        </p:nvSpPr>
        <p:spPr>
          <a:xfrm>
            <a:off x="-76203" y="6107224"/>
            <a:ext cx="9271000" cy="7507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Afbeelding 5" descr="kop nieuwsbrief 1_jpeg.jpg"/>
          <p:cNvPicPr>
            <a:picLocks noChangeAspect="1"/>
          </p:cNvPicPr>
          <p:nvPr/>
        </p:nvPicPr>
        <p:blipFill rotWithShape="1">
          <a:blip r:embed="rId4">
            <a:extLst>
              <a:ext uri="{28A0092B-C50C-407E-A947-70E740481C1C}">
                <a14:useLocalDpi xmlns:a14="http://schemas.microsoft.com/office/drawing/2010/main" val="0"/>
              </a:ext>
            </a:extLst>
          </a:blip>
          <a:srcRect t="21010" r="37979" b="11835"/>
          <a:stretch/>
        </p:blipFill>
        <p:spPr bwMode="auto">
          <a:xfrm>
            <a:off x="0" y="6107224"/>
            <a:ext cx="2978150" cy="72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898568" y="330546"/>
            <a:ext cx="3923211" cy="824860"/>
          </a:xfrm>
          <a:prstGeom prst="rect">
            <a:avLst/>
          </a:prstGeom>
          <a:solidFill>
            <a:srgbClr val="FFE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6"/>
          <p:cNvSpPr txBox="1">
            <a:spLocks/>
          </p:cNvSpPr>
          <p:nvPr/>
        </p:nvSpPr>
        <p:spPr bwMode="auto">
          <a:xfrm>
            <a:off x="4939302" y="161233"/>
            <a:ext cx="368218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7" charset="-128"/>
                <a:cs typeface="+mj-cs"/>
              </a:defRPr>
            </a:lvl1pPr>
            <a:lvl2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2pPr>
            <a:lvl3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3pPr>
            <a:lvl4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4pPr>
            <a:lvl5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defRPr>
            </a:lvl9pPr>
          </a:lstStyle>
          <a:p>
            <a:pPr algn="l"/>
            <a:r>
              <a:rPr lang="en-US" sz="3600" b="1" dirty="0" err="1">
                <a:solidFill>
                  <a:srgbClr val="FBC200"/>
                </a:solidFill>
              </a:rPr>
              <a:t>Apolline</a:t>
            </a:r>
            <a:endParaRPr lang="en-US" sz="3600" b="1" dirty="0">
              <a:solidFill>
                <a:srgbClr val="FBC200"/>
              </a:solidFill>
            </a:endParaRPr>
          </a:p>
        </p:txBody>
      </p:sp>
    </p:spTree>
    <p:extLst>
      <p:ext uri="{BB962C8B-B14F-4D97-AF65-F5344CB8AC3E}">
        <p14:creationId xmlns:p14="http://schemas.microsoft.com/office/powerpoint/2010/main" val="1540568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5305"/>
          <a:stretch/>
        </p:blipFill>
        <p:spPr>
          <a:xfrm>
            <a:off x="0" y="-50800"/>
            <a:ext cx="9144000" cy="6901656"/>
          </a:xfrm>
          <a:prstGeom prst="rect">
            <a:avLst/>
          </a:prstGeom>
        </p:spPr>
      </p:pic>
      <p:sp>
        <p:nvSpPr>
          <p:cNvPr id="7" name="Rectangle 6"/>
          <p:cNvSpPr/>
          <p:nvPr/>
        </p:nvSpPr>
        <p:spPr>
          <a:xfrm>
            <a:off x="-76203" y="6107224"/>
            <a:ext cx="9271000" cy="7507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Afbeelding 5" descr="kop nieuwsbrief 1_jpeg.jpg"/>
          <p:cNvPicPr>
            <a:picLocks noChangeAspect="1"/>
          </p:cNvPicPr>
          <p:nvPr/>
        </p:nvPicPr>
        <p:blipFill rotWithShape="1">
          <a:blip r:embed="rId4">
            <a:extLst>
              <a:ext uri="{28A0092B-C50C-407E-A947-70E740481C1C}">
                <a14:useLocalDpi xmlns:a14="http://schemas.microsoft.com/office/drawing/2010/main" val="0"/>
              </a:ext>
            </a:extLst>
          </a:blip>
          <a:srcRect t="21010" r="37979" b="11835"/>
          <a:stretch/>
        </p:blipFill>
        <p:spPr bwMode="auto">
          <a:xfrm>
            <a:off x="0" y="6107224"/>
            <a:ext cx="2978150" cy="72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898568" y="330546"/>
            <a:ext cx="3923211" cy="824860"/>
          </a:xfrm>
          <a:prstGeom prst="rect">
            <a:avLst/>
          </a:prstGeom>
          <a:solidFill>
            <a:srgbClr val="FFE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6"/>
          <p:cNvSpPr txBox="1">
            <a:spLocks/>
          </p:cNvSpPr>
          <p:nvPr/>
        </p:nvSpPr>
        <p:spPr bwMode="auto">
          <a:xfrm>
            <a:off x="4939302" y="161233"/>
            <a:ext cx="368218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7" charset="-128"/>
                <a:cs typeface="+mj-cs"/>
              </a:defRPr>
            </a:lvl1pPr>
            <a:lvl2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2pPr>
            <a:lvl3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3pPr>
            <a:lvl4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4pPr>
            <a:lvl5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defRPr>
            </a:lvl9pPr>
          </a:lstStyle>
          <a:p>
            <a:pPr algn="l"/>
            <a:r>
              <a:rPr lang="en-US" sz="3600" b="1" dirty="0">
                <a:solidFill>
                  <a:srgbClr val="FBC200"/>
                </a:solidFill>
              </a:rPr>
              <a:t>Bram</a:t>
            </a:r>
          </a:p>
        </p:txBody>
      </p:sp>
    </p:spTree>
    <p:extLst>
      <p:ext uri="{BB962C8B-B14F-4D97-AF65-F5344CB8AC3E}">
        <p14:creationId xmlns:p14="http://schemas.microsoft.com/office/powerpoint/2010/main" val="1762574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5952"/>
          <a:stretch/>
        </p:blipFill>
        <p:spPr>
          <a:xfrm>
            <a:off x="-1" y="-17418"/>
            <a:ext cx="9144000" cy="6148251"/>
          </a:xfrm>
          <a:prstGeom prst="rect">
            <a:avLst/>
          </a:prstGeom>
        </p:spPr>
      </p:pic>
      <p:pic>
        <p:nvPicPr>
          <p:cNvPr id="7" name="Afbeelding 5" descr="kop nieuwsbrief 1_jpeg.jpg"/>
          <p:cNvPicPr>
            <a:picLocks noChangeAspect="1"/>
          </p:cNvPicPr>
          <p:nvPr/>
        </p:nvPicPr>
        <p:blipFill rotWithShape="1">
          <a:blip r:embed="rId4">
            <a:extLst>
              <a:ext uri="{28A0092B-C50C-407E-A947-70E740481C1C}">
                <a14:useLocalDpi xmlns:a14="http://schemas.microsoft.com/office/drawing/2010/main" val="0"/>
              </a:ext>
            </a:extLst>
          </a:blip>
          <a:srcRect t="21010" r="37979" b="11835"/>
          <a:stretch/>
        </p:blipFill>
        <p:spPr bwMode="auto">
          <a:xfrm>
            <a:off x="0" y="6129867"/>
            <a:ext cx="2978150" cy="72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7ABFB898-B476-4074-B828-AB26A8100634}"/>
              </a:ext>
            </a:extLst>
          </p:cNvPr>
          <p:cNvSpPr txBox="1"/>
          <p:nvPr/>
        </p:nvSpPr>
        <p:spPr>
          <a:xfrm>
            <a:off x="253220" y="1905506"/>
            <a:ext cx="5387925" cy="3046988"/>
          </a:xfrm>
          <a:prstGeom prst="rect">
            <a:avLst/>
          </a:prstGeom>
          <a:solidFill>
            <a:srgbClr val="0070C0">
              <a:alpha val="48000"/>
            </a:srgbClr>
          </a:solidFill>
          <a:effectLst>
            <a:softEdge rad="50800"/>
          </a:effectLst>
        </p:spPr>
        <p:txBody>
          <a:bodyPr wrap="square" rtlCol="0">
            <a:spAutoFit/>
          </a:bodyPr>
          <a:lstStyle/>
          <a:p>
            <a:pPr marL="285750" indent="-285750">
              <a:buFont typeface="Arial" panose="020B0604020202020204" pitchFamily="34" charset="0"/>
              <a:buChar char="•"/>
            </a:pPr>
            <a:r>
              <a:rPr lang="nl-NL" sz="4800" dirty="0">
                <a:latin typeface="Segoe UI Light" panose="020B0502040204020203" pitchFamily="34" charset="0"/>
                <a:cs typeface="Segoe UI Light" panose="020B0502040204020203" pitchFamily="34" charset="0"/>
              </a:rPr>
              <a:t>Kijk op onderwijs</a:t>
            </a:r>
          </a:p>
          <a:p>
            <a:pPr marL="285750" indent="-285750">
              <a:buFont typeface="Arial" panose="020B0604020202020204" pitchFamily="34" charset="0"/>
              <a:buChar char="•"/>
            </a:pPr>
            <a:r>
              <a:rPr lang="nl-NL" sz="4800" dirty="0">
                <a:latin typeface="Segoe UI Light" panose="020B0502040204020203" pitchFamily="34" charset="0"/>
                <a:cs typeface="Segoe UI Light" panose="020B0502040204020203" pitchFamily="34" charset="0"/>
              </a:rPr>
              <a:t>Werkzaamheden</a:t>
            </a:r>
          </a:p>
          <a:p>
            <a:pPr marL="285750" indent="-285750">
              <a:buFont typeface="Arial" panose="020B0604020202020204" pitchFamily="34" charset="0"/>
              <a:buChar char="•"/>
            </a:pPr>
            <a:r>
              <a:rPr lang="nl-NL" sz="4800" dirty="0">
                <a:latin typeface="Segoe UI Light" panose="020B0502040204020203" pitchFamily="34" charset="0"/>
                <a:cs typeface="Segoe UI Light" panose="020B0502040204020203" pitchFamily="34" charset="0"/>
              </a:rPr>
              <a:t>Transfer</a:t>
            </a:r>
          </a:p>
          <a:p>
            <a:pPr marL="285750" indent="-285750">
              <a:buFont typeface="Arial" panose="020B0604020202020204" pitchFamily="34" charset="0"/>
              <a:buChar char="•"/>
            </a:pPr>
            <a:r>
              <a:rPr lang="nl-NL" sz="4800" dirty="0">
                <a:latin typeface="Segoe UI Light" panose="020B0502040204020203" pitchFamily="34" charset="0"/>
                <a:cs typeface="Segoe UI Light" panose="020B0502040204020203" pitchFamily="34" charset="0"/>
              </a:rPr>
              <a:t>Ervaringen</a:t>
            </a:r>
          </a:p>
        </p:txBody>
      </p:sp>
    </p:spTree>
    <p:extLst>
      <p:ext uri="{BB962C8B-B14F-4D97-AF65-F5344CB8AC3E}">
        <p14:creationId xmlns:p14="http://schemas.microsoft.com/office/powerpoint/2010/main" val="87553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2169"/>
            <a:ext cx="6858000" cy="6858000"/>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270"/>
          <a:stretch/>
        </p:blipFill>
        <p:spPr>
          <a:xfrm>
            <a:off x="2647406" y="-721283"/>
            <a:ext cx="6496594" cy="6858000"/>
          </a:xfrm>
          <a:prstGeom prst="rect">
            <a:avLst/>
          </a:prstGeom>
        </p:spPr>
      </p:pic>
      <p:sp>
        <p:nvSpPr>
          <p:cNvPr id="7" name="Rectangle 6"/>
          <p:cNvSpPr/>
          <p:nvPr/>
        </p:nvSpPr>
        <p:spPr>
          <a:xfrm>
            <a:off x="498316" y="567586"/>
            <a:ext cx="3717424" cy="5568813"/>
          </a:xfrm>
          <a:prstGeom prst="rect">
            <a:avLst/>
          </a:prstGeom>
          <a:solidFill>
            <a:srgbClr val="FFE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70" name="Titel 1"/>
          <p:cNvSpPr>
            <a:spLocks noGrp="1"/>
          </p:cNvSpPr>
          <p:nvPr>
            <p:ph type="title"/>
          </p:nvPr>
        </p:nvSpPr>
        <p:spPr>
          <a:xfrm>
            <a:off x="640080" y="567586"/>
            <a:ext cx="8229600" cy="1143000"/>
          </a:xfrm>
        </p:spPr>
        <p:txBody>
          <a:bodyPr/>
          <a:lstStyle/>
          <a:p>
            <a:pPr algn="l" eaLnBrk="1" hangingPunct="1"/>
            <a:r>
              <a:rPr lang="nl-NL" altLang="nl-NL" sz="3600" b="1" dirty="0">
                <a:solidFill>
                  <a:srgbClr val="365E92"/>
                </a:solidFill>
                <a:ea typeface="ＭＳ Ｐゴシック" panose="020B0600070205080204" pitchFamily="34" charset="-128"/>
              </a:rPr>
              <a:t>Transfer </a:t>
            </a:r>
            <a:br>
              <a:rPr lang="nl-NL" altLang="nl-NL" sz="3600" b="1" dirty="0">
                <a:solidFill>
                  <a:srgbClr val="365E92"/>
                </a:solidFill>
                <a:ea typeface="ＭＳ Ｐゴシック" panose="020B0600070205080204" pitchFamily="34" charset="-128"/>
              </a:rPr>
            </a:br>
            <a:r>
              <a:rPr lang="nl-NL" altLang="nl-NL" sz="3600" b="1" dirty="0">
                <a:solidFill>
                  <a:srgbClr val="365E92"/>
                </a:solidFill>
                <a:ea typeface="ＭＳ Ｐゴシック" panose="020B0600070205080204" pitchFamily="34" charset="-128"/>
              </a:rPr>
              <a:t>&amp; afspraken</a:t>
            </a:r>
          </a:p>
        </p:txBody>
      </p:sp>
      <p:pic>
        <p:nvPicPr>
          <p:cNvPr id="5" name="Afbeelding 5" descr="kop nieuwsbrief 1_jpeg.jpg"/>
          <p:cNvPicPr>
            <a:picLocks noChangeAspect="1"/>
          </p:cNvPicPr>
          <p:nvPr/>
        </p:nvPicPr>
        <p:blipFill rotWithShape="1">
          <a:blip r:embed="rId4">
            <a:extLst>
              <a:ext uri="{28A0092B-C50C-407E-A947-70E740481C1C}">
                <a14:useLocalDpi xmlns:a14="http://schemas.microsoft.com/office/drawing/2010/main" val="0"/>
              </a:ext>
            </a:extLst>
          </a:blip>
          <a:srcRect t="21010" r="37979" b="11835"/>
          <a:stretch/>
        </p:blipFill>
        <p:spPr bwMode="auto">
          <a:xfrm>
            <a:off x="0" y="6129867"/>
            <a:ext cx="2978150" cy="72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jdelijke aanduiding voor inhoud 10">
            <a:extLst>
              <a:ext uri="{FF2B5EF4-FFF2-40B4-BE49-F238E27FC236}">
                <a16:creationId xmlns:a16="http://schemas.microsoft.com/office/drawing/2014/main" id="{119F990C-A1B1-4A80-9888-D6189D3C4A0A}"/>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3628600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5305"/>
          <a:stretch/>
        </p:blipFill>
        <p:spPr>
          <a:xfrm>
            <a:off x="0" y="-50800"/>
            <a:ext cx="9144000" cy="6901656"/>
          </a:xfrm>
          <a:prstGeom prst="rect">
            <a:avLst/>
          </a:prstGeom>
        </p:spPr>
      </p:pic>
      <p:sp>
        <p:nvSpPr>
          <p:cNvPr id="7" name="Rectangle 6"/>
          <p:cNvSpPr/>
          <p:nvPr/>
        </p:nvSpPr>
        <p:spPr>
          <a:xfrm>
            <a:off x="-76203" y="6107224"/>
            <a:ext cx="9271000" cy="7507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Afbeelding 5" descr="kop nieuwsbrief 1_jpeg.jpg"/>
          <p:cNvPicPr>
            <a:picLocks noChangeAspect="1"/>
          </p:cNvPicPr>
          <p:nvPr/>
        </p:nvPicPr>
        <p:blipFill rotWithShape="1">
          <a:blip r:embed="rId4">
            <a:extLst>
              <a:ext uri="{28A0092B-C50C-407E-A947-70E740481C1C}">
                <a14:useLocalDpi xmlns:a14="http://schemas.microsoft.com/office/drawing/2010/main" val="0"/>
              </a:ext>
            </a:extLst>
          </a:blip>
          <a:srcRect t="21010" r="37979" b="11835"/>
          <a:stretch/>
        </p:blipFill>
        <p:spPr bwMode="auto">
          <a:xfrm>
            <a:off x="0" y="6107224"/>
            <a:ext cx="2978150" cy="72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898568" y="330546"/>
            <a:ext cx="3923211" cy="824860"/>
          </a:xfrm>
          <a:prstGeom prst="rect">
            <a:avLst/>
          </a:prstGeom>
          <a:solidFill>
            <a:srgbClr val="FFE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6"/>
          <p:cNvSpPr txBox="1">
            <a:spLocks/>
          </p:cNvSpPr>
          <p:nvPr/>
        </p:nvSpPr>
        <p:spPr bwMode="auto">
          <a:xfrm>
            <a:off x="4939302" y="161233"/>
            <a:ext cx="368218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7" charset="-128"/>
                <a:cs typeface="+mj-cs"/>
              </a:defRPr>
            </a:lvl1pPr>
            <a:lvl2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2pPr>
            <a:lvl3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3pPr>
            <a:lvl4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4pPr>
            <a:lvl5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defRPr>
            </a:lvl9pPr>
          </a:lstStyle>
          <a:p>
            <a:pPr algn="l"/>
            <a:r>
              <a:rPr lang="en-US" sz="3600" b="1" dirty="0" err="1">
                <a:solidFill>
                  <a:srgbClr val="FBC200"/>
                </a:solidFill>
              </a:rPr>
              <a:t>Pepijn</a:t>
            </a:r>
            <a:endParaRPr lang="en-US" sz="3600" b="1" dirty="0">
              <a:solidFill>
                <a:srgbClr val="FBC200"/>
              </a:solidFill>
            </a:endParaRPr>
          </a:p>
        </p:txBody>
      </p:sp>
    </p:spTree>
    <p:extLst>
      <p:ext uri="{BB962C8B-B14F-4D97-AF65-F5344CB8AC3E}">
        <p14:creationId xmlns:p14="http://schemas.microsoft.com/office/powerpoint/2010/main" val="1228405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5305"/>
          <a:stretch/>
        </p:blipFill>
        <p:spPr>
          <a:xfrm>
            <a:off x="0" y="-50800"/>
            <a:ext cx="9144000" cy="6901656"/>
          </a:xfrm>
          <a:prstGeom prst="rect">
            <a:avLst/>
          </a:prstGeom>
        </p:spPr>
      </p:pic>
      <p:sp>
        <p:nvSpPr>
          <p:cNvPr id="7" name="Rectangle 6"/>
          <p:cNvSpPr/>
          <p:nvPr/>
        </p:nvSpPr>
        <p:spPr>
          <a:xfrm>
            <a:off x="-76203" y="6107224"/>
            <a:ext cx="9271000" cy="7507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Afbeelding 5" descr="kop nieuwsbrief 1_jpeg.jpg"/>
          <p:cNvPicPr>
            <a:picLocks noChangeAspect="1"/>
          </p:cNvPicPr>
          <p:nvPr/>
        </p:nvPicPr>
        <p:blipFill rotWithShape="1">
          <a:blip r:embed="rId4">
            <a:extLst>
              <a:ext uri="{28A0092B-C50C-407E-A947-70E740481C1C}">
                <a14:useLocalDpi xmlns:a14="http://schemas.microsoft.com/office/drawing/2010/main" val="0"/>
              </a:ext>
            </a:extLst>
          </a:blip>
          <a:srcRect t="21010" r="37979" b="11835"/>
          <a:stretch/>
        </p:blipFill>
        <p:spPr bwMode="auto">
          <a:xfrm>
            <a:off x="0" y="6107224"/>
            <a:ext cx="2978150" cy="72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898568" y="330546"/>
            <a:ext cx="3923211" cy="824860"/>
          </a:xfrm>
          <a:prstGeom prst="rect">
            <a:avLst/>
          </a:prstGeom>
          <a:solidFill>
            <a:srgbClr val="FFE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6"/>
          <p:cNvSpPr txBox="1">
            <a:spLocks/>
          </p:cNvSpPr>
          <p:nvPr/>
        </p:nvSpPr>
        <p:spPr bwMode="auto">
          <a:xfrm>
            <a:off x="4939302" y="161233"/>
            <a:ext cx="368218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7" charset="-128"/>
                <a:cs typeface="+mj-cs"/>
              </a:defRPr>
            </a:lvl1pPr>
            <a:lvl2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2pPr>
            <a:lvl3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3pPr>
            <a:lvl4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4pPr>
            <a:lvl5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defRPr>
            </a:lvl9pPr>
          </a:lstStyle>
          <a:p>
            <a:pPr algn="l"/>
            <a:r>
              <a:rPr lang="en-US" sz="3600" b="1" dirty="0">
                <a:solidFill>
                  <a:srgbClr val="FBC200"/>
                </a:solidFill>
              </a:rPr>
              <a:t>Lucas</a:t>
            </a:r>
          </a:p>
        </p:txBody>
      </p:sp>
    </p:spTree>
    <p:extLst>
      <p:ext uri="{BB962C8B-B14F-4D97-AF65-F5344CB8AC3E}">
        <p14:creationId xmlns:p14="http://schemas.microsoft.com/office/powerpoint/2010/main" val="1843392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2169"/>
            <a:ext cx="6858000" cy="6858000"/>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270"/>
          <a:stretch/>
        </p:blipFill>
        <p:spPr>
          <a:xfrm>
            <a:off x="2647406" y="-721283"/>
            <a:ext cx="6496594" cy="6858000"/>
          </a:xfrm>
          <a:prstGeom prst="rect">
            <a:avLst/>
          </a:prstGeom>
        </p:spPr>
      </p:pic>
      <p:sp>
        <p:nvSpPr>
          <p:cNvPr id="7" name="Rectangle 6"/>
          <p:cNvSpPr/>
          <p:nvPr/>
        </p:nvSpPr>
        <p:spPr>
          <a:xfrm>
            <a:off x="498316" y="567586"/>
            <a:ext cx="3717424" cy="5568813"/>
          </a:xfrm>
          <a:prstGeom prst="rect">
            <a:avLst/>
          </a:prstGeom>
          <a:solidFill>
            <a:srgbClr val="FFE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70" name="Titel 1"/>
          <p:cNvSpPr>
            <a:spLocks noGrp="1"/>
          </p:cNvSpPr>
          <p:nvPr>
            <p:ph type="title"/>
          </p:nvPr>
        </p:nvSpPr>
        <p:spPr>
          <a:xfrm>
            <a:off x="640080" y="567586"/>
            <a:ext cx="8229600" cy="1143000"/>
          </a:xfrm>
        </p:spPr>
        <p:txBody>
          <a:bodyPr/>
          <a:lstStyle/>
          <a:p>
            <a:pPr algn="l" eaLnBrk="1" hangingPunct="1"/>
            <a:r>
              <a:rPr lang="nl-NL" altLang="nl-NL" sz="3600" b="1" dirty="0">
                <a:solidFill>
                  <a:srgbClr val="365E92"/>
                </a:solidFill>
                <a:ea typeface="ＭＳ Ｐゴシック" panose="020B0600070205080204" pitchFamily="34" charset="-128"/>
              </a:rPr>
              <a:t>Transfer </a:t>
            </a:r>
            <a:br>
              <a:rPr lang="nl-NL" altLang="nl-NL" sz="3600" b="1" dirty="0">
                <a:solidFill>
                  <a:srgbClr val="365E92"/>
                </a:solidFill>
                <a:ea typeface="ＭＳ Ｐゴシック" panose="020B0600070205080204" pitchFamily="34" charset="-128"/>
              </a:rPr>
            </a:br>
            <a:r>
              <a:rPr lang="nl-NL" altLang="nl-NL" sz="3600" b="1" dirty="0">
                <a:solidFill>
                  <a:srgbClr val="365E92"/>
                </a:solidFill>
                <a:ea typeface="ＭＳ Ｐゴシック" panose="020B0600070205080204" pitchFamily="34" charset="-128"/>
              </a:rPr>
              <a:t>&amp; afspraken</a:t>
            </a:r>
          </a:p>
        </p:txBody>
      </p:sp>
      <p:pic>
        <p:nvPicPr>
          <p:cNvPr id="5" name="Afbeelding 5" descr="kop nieuwsbrief 1_jpeg.jpg"/>
          <p:cNvPicPr>
            <a:picLocks noChangeAspect="1"/>
          </p:cNvPicPr>
          <p:nvPr/>
        </p:nvPicPr>
        <p:blipFill rotWithShape="1">
          <a:blip r:embed="rId4">
            <a:extLst>
              <a:ext uri="{28A0092B-C50C-407E-A947-70E740481C1C}">
                <a14:useLocalDpi xmlns:a14="http://schemas.microsoft.com/office/drawing/2010/main" val="0"/>
              </a:ext>
            </a:extLst>
          </a:blip>
          <a:srcRect t="21010" r="37979" b="11835"/>
          <a:stretch/>
        </p:blipFill>
        <p:spPr bwMode="auto">
          <a:xfrm>
            <a:off x="0" y="6129867"/>
            <a:ext cx="2978150" cy="72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jdelijke aanduiding voor inhoud 10">
            <a:extLst>
              <a:ext uri="{FF2B5EF4-FFF2-40B4-BE49-F238E27FC236}">
                <a16:creationId xmlns:a16="http://schemas.microsoft.com/office/drawing/2014/main" id="{119F990C-A1B1-4A80-9888-D6189D3C4A0A}"/>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1123821199"/>
      </p:ext>
    </p:extLst>
  </p:cSld>
  <p:clrMapOvr>
    <a:masterClrMapping/>
  </p:clrMapOvr>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AF02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43764</TotalTime>
  <Words>1086</Words>
  <Application>Microsoft Office PowerPoint</Application>
  <PresentationFormat>Diavoorstelling (4:3)</PresentationFormat>
  <Paragraphs>127</Paragraphs>
  <Slides>17</Slides>
  <Notes>15</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17</vt:i4>
      </vt:variant>
    </vt:vector>
  </HeadingPairs>
  <TitlesOfParts>
    <vt:vector size="25" baseType="lpstr">
      <vt:lpstr>ＭＳ Ｐゴシック</vt:lpstr>
      <vt:lpstr>Arial</vt:lpstr>
      <vt:lpstr>Calibri</vt:lpstr>
      <vt:lpstr>Helvetica Neue Medium</vt:lpstr>
      <vt:lpstr>Lemon/Milk</vt:lpstr>
      <vt:lpstr>Segoe UI Black</vt:lpstr>
      <vt:lpstr>Segoe UI Light</vt:lpstr>
      <vt:lpstr>Office-thema</vt:lpstr>
      <vt:lpstr>Eindpresentatie 22 juni Student-medewerkers</vt:lpstr>
      <vt:lpstr>PowerPoint-presentatie</vt:lpstr>
      <vt:lpstr>PowerPoint-presentatie</vt:lpstr>
      <vt:lpstr>PowerPoint-presentatie</vt:lpstr>
      <vt:lpstr>PowerPoint-presentatie</vt:lpstr>
      <vt:lpstr>Transfer  &amp; afspraken</vt:lpstr>
      <vt:lpstr>PowerPoint-presentatie</vt:lpstr>
      <vt:lpstr>PowerPoint-presentatie</vt:lpstr>
      <vt:lpstr>Transfer  &amp; afspraken</vt:lpstr>
      <vt:lpstr>PowerPoint-presentatie</vt:lpstr>
      <vt:lpstr>Jong Ondernemen</vt:lpstr>
      <vt:lpstr>PowerPoint-presentatie</vt:lpstr>
      <vt:lpstr>PowerPoint-presentatie</vt:lpstr>
      <vt:lpstr>PowerPoint-presentatie</vt:lpstr>
      <vt:lpstr>Transfer  &amp; afspraken</vt:lpstr>
      <vt:lpstr>Vieren!</vt:lpstr>
      <vt:lpstr>Napraten,  netwerken, nagenieten</vt:lpstr>
    </vt:vector>
  </TitlesOfParts>
  <Company>DNR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Tom Oosterhuis</dc:creator>
  <cp:lastModifiedBy>Charlotte -</cp:lastModifiedBy>
  <cp:revision>258</cp:revision>
  <cp:lastPrinted>2018-06-03T19:47:13Z</cp:lastPrinted>
  <dcterms:created xsi:type="dcterms:W3CDTF">2014-09-02T06:37:15Z</dcterms:created>
  <dcterms:modified xsi:type="dcterms:W3CDTF">2018-06-22T12:08:30Z</dcterms:modified>
</cp:coreProperties>
</file>